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66" r:id="rId2"/>
    <p:sldId id="256" r:id="rId3"/>
    <p:sldId id="257" r:id="rId4"/>
    <p:sldId id="258" r:id="rId5"/>
    <p:sldId id="259" r:id="rId6"/>
    <p:sldId id="260" r:id="rId7"/>
    <p:sldId id="261" r:id="rId8"/>
    <p:sldId id="262" r:id="rId9"/>
    <p:sldId id="263" r:id="rId10"/>
    <p:sldId id="264" r:id="rId11"/>
    <p:sldId id="265" r:id="rId12"/>
    <p:sldId id="267" r:id="rId13"/>
  </p:sldIdLst>
  <p:sldSz cx="14630400" cy="8229600"/>
  <p:notesSz cx="8229600" cy="14630400"/>
  <p:embeddedFontLst>
    <p:embeddedFont>
      <p:font typeface="Arial Black" panose="020B0A04020102020204" pitchFamily="34" charset="0"/>
      <p:bold r:id="rId15"/>
    </p:embeddedFont>
    <p:embeddedFont>
      <p:font typeface="Barlow" panose="00000500000000000000" pitchFamily="2" charset="0"/>
      <p:regular r:id="rId16"/>
      <p:bold r:id="rId17"/>
      <p:italic r:id="rId18"/>
      <p:boldItalic r:id="rId19"/>
    </p:embeddedFont>
    <p:embeddedFont>
      <p:font typeface="Century Gothic" panose="020B0502020202020204" pitchFamily="34" charset="0"/>
      <p:regular r:id="rId20"/>
      <p:bold r:id="rId21"/>
      <p:italic r:id="rId22"/>
      <p:bold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p:scale>
          <a:sx n="75" d="100"/>
          <a:sy n="75" d="100"/>
        </p:scale>
        <p:origin x="132" y="-2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21318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A081B">
              <a:alpha val="7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8.xml"/><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10" Type="http://schemas.openxmlformats.org/officeDocument/2006/relationships/image" Target="../media/image19.png"/><Relationship Id="rId4" Type="http://schemas.openxmlformats.org/officeDocument/2006/relationships/image" Target="../media/image13.png"/><Relationship Id="rId9"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20FF96C-7FE6-1599-38E1-AFEE5F13EA5E}"/>
              </a:ext>
            </a:extLst>
          </p:cNvPr>
          <p:cNvSpPr txBox="1"/>
          <p:nvPr/>
        </p:nvSpPr>
        <p:spPr>
          <a:xfrm>
            <a:off x="4624769" y="-1629263"/>
            <a:ext cx="5409126" cy="5209505"/>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txBody>
          <a:bodyPr wrap="square" rtlCol="0">
            <a:spAutoFit/>
          </a:bodyPr>
          <a:lstStyle/>
          <a:p>
            <a:endParaRPr lang="en-IN" dirty="0"/>
          </a:p>
        </p:txBody>
      </p:sp>
      <p:sp>
        <p:nvSpPr>
          <p:cNvPr id="3" name="TextBox 2">
            <a:extLst>
              <a:ext uri="{FF2B5EF4-FFF2-40B4-BE49-F238E27FC236}">
                <a16:creationId xmlns:a16="http://schemas.microsoft.com/office/drawing/2014/main" id="{94EF91EB-5D17-46E0-F595-AA09110BC6E5}"/>
              </a:ext>
            </a:extLst>
          </p:cNvPr>
          <p:cNvSpPr txBox="1"/>
          <p:nvPr/>
        </p:nvSpPr>
        <p:spPr>
          <a:xfrm>
            <a:off x="4565557" y="2479194"/>
            <a:ext cx="5602310" cy="707886"/>
          </a:xfrm>
          <a:prstGeom prst="rect">
            <a:avLst/>
          </a:prstGeom>
          <a:noFill/>
        </p:spPr>
        <p:txBody>
          <a:bodyPr wrap="square" rtlCol="0">
            <a:spAutoFit/>
          </a:bodyPr>
          <a:lstStyle/>
          <a:p>
            <a:r>
              <a:rPr lang="en-IN" sz="4000" b="1" dirty="0">
                <a:solidFill>
                  <a:schemeClr val="bg1"/>
                </a:solidFill>
                <a:latin typeface="Arial Black" panose="020B0A04020102020204" pitchFamily="34" charset="0"/>
              </a:rPr>
              <a:t>MAJOR PROJECT</a:t>
            </a:r>
          </a:p>
        </p:txBody>
      </p:sp>
      <p:sp>
        <p:nvSpPr>
          <p:cNvPr id="7" name="TextBox 36">
            <a:extLst>
              <a:ext uri="{FF2B5EF4-FFF2-40B4-BE49-F238E27FC236}">
                <a16:creationId xmlns:a16="http://schemas.microsoft.com/office/drawing/2014/main" id="{0DBC16C2-722F-6567-42CE-CEBAB3A68C5C}"/>
              </a:ext>
            </a:extLst>
          </p:cNvPr>
          <p:cNvSpPr txBox="1"/>
          <p:nvPr/>
        </p:nvSpPr>
        <p:spPr>
          <a:xfrm>
            <a:off x="3316310" y="3263280"/>
            <a:ext cx="7508357" cy="2480166"/>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81380" marR="893445" lvl="0" indent="0" algn="ctr" defTabSz="457200" rtl="0" eaLnBrk="1" fontAlgn="auto" latinLnBrk="0" hangingPunct="1">
              <a:lnSpc>
                <a:spcPct val="100000"/>
              </a:lnSpc>
              <a:spcBef>
                <a:spcPts val="1275"/>
              </a:spcBef>
              <a:spcAft>
                <a:spcPts val="0"/>
              </a:spcAft>
              <a:buClrTx/>
              <a:buSzTx/>
              <a:buFontTx/>
              <a:buNone/>
              <a:tabLst/>
              <a:defRPr/>
            </a:pPr>
            <a:r>
              <a:rPr lang="en-US" b="1" dirty="0">
                <a:solidFill>
                  <a:sysClr val="window" lastClr="FFFFFF"/>
                </a:solidFill>
                <a:latin typeface="Times New Roman" panose="02020603050405020304" pitchFamily="18" charset="0"/>
                <a:ea typeface="Times New Roman" panose="02020603050405020304" pitchFamily="18" charset="0"/>
              </a:rPr>
              <a:t>The Department of Computer Science &amp; Engineering</a:t>
            </a:r>
          </a:p>
          <a:p>
            <a:pPr marL="881380" marR="893445" lvl="0" indent="0" algn="ctr" defTabSz="457200" rtl="0" eaLnBrk="1" fontAlgn="auto" latinLnBrk="0" hangingPunct="1">
              <a:lnSpc>
                <a:spcPct val="100000"/>
              </a:lnSpc>
              <a:spcBef>
                <a:spcPts val="1275"/>
              </a:spcBef>
              <a:spcAft>
                <a:spcPts val="0"/>
              </a:spcAft>
              <a:buClrTx/>
              <a:buSzTx/>
              <a:buFontTx/>
              <a:buNone/>
              <a:tabLst/>
              <a:defRPr/>
            </a:pPr>
            <a:r>
              <a:rPr lang="en-US" b="1" dirty="0">
                <a:solidFill>
                  <a:sysClr val="window" lastClr="FFFFFF"/>
                </a:solidFill>
                <a:latin typeface="Times New Roman" panose="02020603050405020304" pitchFamily="18" charset="0"/>
                <a:ea typeface="Times New Roman" panose="02020603050405020304" pitchFamily="18" charset="0"/>
              </a:rPr>
              <a:t>MASTER’S </a:t>
            </a:r>
            <a:r>
              <a:rPr kumimoji="0" lang="en-US" sz="1800" b="1" i="0" u="none" strike="noStrike" kern="1200" cap="none" spc="-5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 </a:t>
            </a:r>
            <a:r>
              <a:rPr kumimoji="0" lang="en-US" sz="1800" b="1" i="0" u="none" strike="noStrike" kern="1200" cap="none" spc="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OF</a:t>
            </a:r>
            <a:r>
              <a:rPr kumimoji="0" lang="en-US" sz="1800" b="1" i="0" u="none" strike="noStrike" kern="1200" cap="none" spc="-55"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 </a:t>
            </a:r>
            <a:r>
              <a:rPr kumimoji="0" lang="en-US" sz="1800" b="1" i="0" u="none" strike="noStrike" kern="1200" cap="none" spc="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COMPUTER</a:t>
            </a:r>
            <a:r>
              <a:rPr kumimoji="0" lang="en-US" sz="1800" b="1" i="0" u="none" strike="noStrike" kern="1200" cap="none" spc="-5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  </a:t>
            </a:r>
            <a:r>
              <a:rPr kumimoji="0" lang="en-US" sz="1800" b="1" i="0" u="none" strike="noStrike" kern="1200" cap="none" spc="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APPLICATION</a:t>
            </a:r>
            <a:r>
              <a:rPr kumimoji="0" lang="en-US" sz="1800" b="1" i="0" u="none" strike="noStrike" kern="1200" cap="none" spc="-5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 </a:t>
            </a:r>
          </a:p>
          <a:p>
            <a:pPr marL="881380" marR="893445" lvl="0" indent="0" algn="ctr" defTabSz="457200" rtl="0" eaLnBrk="1" fontAlgn="auto" latinLnBrk="0" hangingPunct="1">
              <a:lnSpc>
                <a:spcPct val="100000"/>
              </a:lnSpc>
              <a:spcBef>
                <a:spcPts val="1275"/>
              </a:spcBef>
              <a:spcAft>
                <a:spcPts val="0"/>
              </a:spcAft>
              <a:buClrTx/>
              <a:buSzTx/>
              <a:buFontTx/>
              <a:buNone/>
              <a:tabLst/>
              <a:defRPr/>
            </a:pPr>
            <a:r>
              <a:rPr lang="en-US" b="1" spc="-50" dirty="0">
                <a:solidFill>
                  <a:sysClr val="window" lastClr="FFFFFF"/>
                </a:solidFill>
                <a:latin typeface="Times New Roman" panose="02020603050405020304" pitchFamily="18" charset="0"/>
                <a:ea typeface="Times New Roman" panose="02020603050405020304" pitchFamily="18" charset="0"/>
              </a:rPr>
              <a:t>2023-2025</a:t>
            </a:r>
            <a:endParaRPr kumimoji="0" lang="en-IN" sz="18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endParaRPr>
          </a:p>
          <a:p>
            <a:pPr marL="879475" marR="893445" lvl="0" indent="0" algn="ctr" defTabSz="457200" rtl="0" eaLnBrk="1" fontAlgn="auto" latinLnBrk="0" hangingPunct="1">
              <a:lnSpc>
                <a:spcPct val="100000"/>
              </a:lnSpc>
              <a:spcBef>
                <a:spcPts val="770"/>
              </a:spcBef>
              <a:spcAft>
                <a:spcPts val="0"/>
              </a:spcAft>
              <a:buClrTx/>
              <a:buSzTx/>
              <a:buFontTx/>
              <a:buNone/>
              <a:tabLst/>
              <a:defRPr/>
            </a:pPr>
            <a:r>
              <a:rPr kumimoji="0" lang="en-US" sz="1800" b="1" i="0" u="none" strike="noStrike" kern="1200" cap="none" spc="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Sarala Birla University, Ranchi</a:t>
            </a:r>
            <a:endParaRPr kumimoji="0" lang="en-IN" sz="18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endParaRPr>
          </a:p>
          <a:p>
            <a:pPr marL="0" marR="0" lvl="0" indent="0" algn="l" defTabSz="457200" rtl="0" eaLnBrk="1" fontAlgn="auto" latinLnBrk="0" hangingPunct="1">
              <a:lnSpc>
                <a:spcPct val="100000"/>
              </a:lnSpc>
              <a:spcBef>
                <a:spcPts val="50"/>
              </a:spcBef>
              <a:spcAft>
                <a:spcPts val="0"/>
              </a:spcAft>
              <a:buClrTx/>
              <a:buSzTx/>
              <a:buFontTx/>
              <a:buNone/>
              <a:tabLst/>
              <a:defRPr/>
            </a:pPr>
            <a:r>
              <a:rPr kumimoji="0" lang="en-US" sz="1800" b="1" i="0" u="none" strike="noStrike" kern="1200" cap="none" spc="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 </a:t>
            </a:r>
            <a:endParaRPr kumimoji="0" lang="en-IN" sz="18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endParaRPr>
          </a:p>
          <a:p>
            <a:pPr marL="883285" marR="893445" lvl="0" indent="0" algn="ctr" defTabSz="457200" rtl="0" eaLnBrk="1" fontAlgn="auto" latinLnBrk="0" hangingPunct="1">
              <a:lnSpc>
                <a:spcPct val="100000"/>
              </a:lnSpc>
              <a:spcBef>
                <a:spcPts val="0"/>
              </a:spcBef>
              <a:spcAft>
                <a:spcPts val="0"/>
              </a:spcAft>
              <a:buClrTx/>
              <a:buSzTx/>
              <a:buFontTx/>
              <a:buNone/>
              <a:tabLst/>
              <a:defRPr/>
            </a:pPr>
            <a:r>
              <a:rPr lang="en-US" dirty="0">
                <a:solidFill>
                  <a:sysClr val="window" lastClr="FFFFFF"/>
                </a:solidFill>
                <a:latin typeface="Times New Roman" panose="02020603050405020304" pitchFamily="18" charset="0"/>
                <a:ea typeface="Times New Roman" panose="02020603050405020304" pitchFamily="18" charset="0"/>
              </a:rPr>
              <a:t>MAY </a:t>
            </a:r>
            <a:r>
              <a:rPr kumimoji="0" lang="en-US" sz="18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a:t>
            </a:r>
            <a:r>
              <a:rPr kumimoji="0" lang="en-US" sz="1800" b="0" i="0" u="none" strike="noStrike" kern="1200" cap="none" spc="9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 </a:t>
            </a:r>
            <a:r>
              <a:rPr kumimoji="0" lang="en-US" sz="18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rPr>
              <a:t>2025</a:t>
            </a:r>
            <a:endParaRPr kumimoji="0" lang="en-IN" sz="1800" b="0" i="0" u="none" strike="noStrike" kern="1200" cap="none" spc="0" normalizeH="0" baseline="0" noProof="0" dirty="0">
              <a:ln>
                <a:noFill/>
              </a:ln>
              <a:solidFill>
                <a:sysClr val="window" lastClr="FFFFFF"/>
              </a:solidFill>
              <a:effectLst/>
              <a:uLnTx/>
              <a:uFillTx/>
              <a:latin typeface="Times New Roman" panose="02020603050405020304" pitchFamily="18" charset="0"/>
              <a:ea typeface="Times New Roman" panose="02020603050405020304" pitchFamily="18" charset="0"/>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IN" sz="1800" b="0" i="0" u="none" strike="noStrike" kern="1200" cap="none" spc="0" normalizeH="0" baseline="0" noProof="0" dirty="0">
              <a:ln>
                <a:noFill/>
              </a:ln>
              <a:solidFill>
                <a:sysClr val="window" lastClr="FFFFFF"/>
              </a:solidFill>
              <a:effectLst/>
              <a:uLnTx/>
              <a:uFillTx/>
              <a:latin typeface="Century Gothic" panose="020B0502020202020204"/>
              <a:ea typeface="+mn-ea"/>
              <a:cs typeface="+mn-cs"/>
            </a:endParaRPr>
          </a:p>
        </p:txBody>
      </p:sp>
      <p:sp>
        <p:nvSpPr>
          <p:cNvPr id="8" name="TextBox 36">
            <a:extLst>
              <a:ext uri="{FF2B5EF4-FFF2-40B4-BE49-F238E27FC236}">
                <a16:creationId xmlns:a16="http://schemas.microsoft.com/office/drawing/2014/main" id="{4162647A-1A77-F709-B8C6-2C3A50692619}"/>
              </a:ext>
            </a:extLst>
          </p:cNvPr>
          <p:cNvSpPr txBox="1"/>
          <p:nvPr/>
        </p:nvSpPr>
        <p:spPr>
          <a:xfrm>
            <a:off x="3316310" y="5514846"/>
            <a:ext cx="7508357" cy="1256754"/>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81380" marR="893445" lvl="0" indent="0" algn="ctr" defTabSz="457200" rtl="0" eaLnBrk="1" fontAlgn="auto" latinLnBrk="0" hangingPunct="1">
              <a:lnSpc>
                <a:spcPct val="100000"/>
              </a:lnSpc>
              <a:spcBef>
                <a:spcPts val="1275"/>
              </a:spcBef>
              <a:spcAft>
                <a:spcPts val="0"/>
              </a:spcAft>
              <a:buClrTx/>
              <a:buSzTx/>
              <a:buFontTx/>
              <a:buNone/>
              <a:tabLst/>
              <a:defRPr/>
            </a:pPr>
            <a:r>
              <a:rPr kumimoji="0" lang="en-IN" sz="1800" b="1" i="0" u="none" strike="noStrike" kern="1200" cap="none" spc="0" normalizeH="0" baseline="0" noProof="0" dirty="0">
                <a:ln>
                  <a:noFill/>
                </a:ln>
                <a:solidFill>
                  <a:sysClr val="window" lastClr="FFFFFF"/>
                </a:solidFill>
                <a:effectLst/>
                <a:uLnTx/>
                <a:uFillTx/>
                <a:latin typeface="Times New Roman" panose="02020603050405020304" pitchFamily="18" charset="0"/>
                <a:cs typeface="+mn-cs"/>
              </a:rPr>
              <a:t>by</a:t>
            </a:r>
          </a:p>
          <a:p>
            <a:pPr marL="881380" marR="893445" lvl="0" indent="0" algn="ctr" defTabSz="457200" rtl="0" eaLnBrk="1" fontAlgn="auto" latinLnBrk="0" hangingPunct="1">
              <a:lnSpc>
                <a:spcPct val="100000"/>
              </a:lnSpc>
              <a:spcBef>
                <a:spcPts val="1275"/>
              </a:spcBef>
              <a:spcAft>
                <a:spcPts val="0"/>
              </a:spcAft>
              <a:buClrTx/>
              <a:buSzTx/>
              <a:buFontTx/>
              <a:buNone/>
              <a:tabLst/>
              <a:defRPr/>
            </a:pPr>
            <a:r>
              <a:rPr kumimoji="0" lang="en-IN" sz="1800" b="1" i="0" u="none" strike="noStrike" kern="1200" cap="none" spc="0" normalizeH="0" baseline="0" noProof="0" dirty="0">
                <a:ln>
                  <a:noFill/>
                </a:ln>
                <a:solidFill>
                  <a:sysClr val="window" lastClr="FFFFFF"/>
                </a:solidFill>
                <a:effectLst/>
                <a:uLnTx/>
                <a:uFillTx/>
                <a:latin typeface="Times New Roman" panose="02020603050405020304" pitchFamily="18" charset="0"/>
                <a:cs typeface="+mn-cs"/>
              </a:rPr>
              <a:t>Praneet Kumar Pathak [ SBU233465 ]</a:t>
            </a:r>
          </a:p>
          <a:p>
            <a:pPr marL="881380" marR="893445" lvl="0" indent="0" algn="ctr" defTabSz="457200" rtl="0" eaLnBrk="1" fontAlgn="auto" latinLnBrk="0" hangingPunct="1">
              <a:lnSpc>
                <a:spcPct val="100000"/>
              </a:lnSpc>
              <a:spcBef>
                <a:spcPts val="1275"/>
              </a:spcBef>
              <a:spcAft>
                <a:spcPts val="0"/>
              </a:spcAft>
              <a:buClrTx/>
              <a:buSzTx/>
              <a:buFontTx/>
              <a:buNone/>
              <a:tabLst/>
              <a:defRPr/>
            </a:pPr>
            <a:r>
              <a:rPr kumimoji="0" lang="en-IN" sz="1800" b="1" i="0" u="none" strike="noStrike" kern="1200" cap="none" spc="0" normalizeH="0" baseline="0" noProof="0" dirty="0">
                <a:ln>
                  <a:noFill/>
                </a:ln>
                <a:solidFill>
                  <a:sysClr val="window" lastClr="FFFFFF"/>
                </a:solidFill>
                <a:effectLst/>
                <a:uLnTx/>
                <a:uFillTx/>
                <a:latin typeface="Times New Roman" panose="02020603050405020304" pitchFamily="18" charset="0"/>
                <a:cs typeface="+mn-cs"/>
              </a:rPr>
              <a:t>Manish Kumar Sharma [ SBU233225 ]</a:t>
            </a:r>
            <a:endParaRPr kumimoji="0" lang="en-IN" sz="1800" b="0" i="0" u="none" strike="noStrike" kern="1200" cap="none" spc="0" normalizeH="0" baseline="0" noProof="0" dirty="0">
              <a:ln>
                <a:noFill/>
              </a:ln>
              <a:solidFill>
                <a:sysClr val="window" lastClr="FFFFFF"/>
              </a:solidFill>
              <a:effectLst/>
              <a:uLnTx/>
              <a:uFillTx/>
              <a:latin typeface="Century Gothic" panose="020B0502020202020204"/>
              <a:ea typeface="+mn-ea"/>
              <a:cs typeface="+mn-cs"/>
            </a:endParaRPr>
          </a:p>
        </p:txBody>
      </p:sp>
      <p:sp>
        <p:nvSpPr>
          <p:cNvPr id="11" name="TextBox 36">
            <a:extLst>
              <a:ext uri="{FF2B5EF4-FFF2-40B4-BE49-F238E27FC236}">
                <a16:creationId xmlns:a16="http://schemas.microsoft.com/office/drawing/2014/main" id="{347790BC-603D-05C5-6944-7305F5D8F5E9}"/>
              </a:ext>
            </a:extLst>
          </p:cNvPr>
          <p:cNvSpPr txBox="1"/>
          <p:nvPr/>
        </p:nvSpPr>
        <p:spPr>
          <a:xfrm>
            <a:off x="9063060" y="6165230"/>
            <a:ext cx="7508357" cy="1700466"/>
          </a:xfrm>
          <a:prstGeom prst="rect">
            <a:avLst/>
          </a:prstGeom>
          <a:noFill/>
        </p:spPr>
        <p:txBody>
          <a:bodyPr wrap="squar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881380" marR="893445" lvl="0" indent="0" algn="ctr" defTabSz="457200" rtl="0" eaLnBrk="1" fontAlgn="auto" latinLnBrk="0" hangingPunct="1">
              <a:lnSpc>
                <a:spcPct val="100000"/>
              </a:lnSpc>
              <a:spcBef>
                <a:spcPts val="1275"/>
              </a:spcBef>
              <a:spcAft>
                <a:spcPts val="0"/>
              </a:spcAft>
              <a:buClrTx/>
              <a:buSzTx/>
              <a:buFontTx/>
              <a:buNone/>
              <a:tabLst/>
              <a:defRPr/>
            </a:pPr>
            <a:r>
              <a:rPr lang="en-IN" sz="1400" dirty="0">
                <a:solidFill>
                  <a:sysClr val="window" lastClr="FFFFFF"/>
                </a:solidFill>
                <a:latin typeface="Century Gothic" panose="020B0502020202020204"/>
              </a:rPr>
              <a:t>Under the Guidance of </a:t>
            </a:r>
          </a:p>
          <a:p>
            <a:pPr marL="881380" marR="893445" lvl="0" indent="0" algn="ctr" defTabSz="457200" rtl="0" eaLnBrk="1" fontAlgn="auto" latinLnBrk="0" hangingPunct="1">
              <a:lnSpc>
                <a:spcPct val="100000"/>
              </a:lnSpc>
              <a:spcBef>
                <a:spcPts val="1275"/>
              </a:spcBef>
              <a:spcAft>
                <a:spcPts val="0"/>
              </a:spcAft>
              <a:buClrTx/>
              <a:buSzTx/>
              <a:buFontTx/>
              <a:buNone/>
              <a:tabLst/>
              <a:defRPr/>
            </a:pPr>
            <a:r>
              <a:rPr kumimoji="0" lang="en-IN" sz="2200" b="1" i="0" u="none" strike="noStrike" kern="1200" cap="none" spc="0" normalizeH="0" baseline="0" noProof="0" dirty="0">
                <a:ln>
                  <a:noFill/>
                </a:ln>
                <a:solidFill>
                  <a:sysClr val="window" lastClr="FFFFFF"/>
                </a:solidFill>
                <a:effectLst/>
                <a:uLnTx/>
                <a:uFillTx/>
                <a:latin typeface="Century Gothic" panose="020B0502020202020204"/>
                <a:ea typeface="+mn-ea"/>
                <a:cs typeface="+mn-cs"/>
              </a:rPr>
              <a:t>Dr. Avinash Kumar </a:t>
            </a:r>
          </a:p>
          <a:p>
            <a:pPr marL="881380" marR="893445" lvl="0" indent="0" algn="ctr" defTabSz="457200" rtl="0" eaLnBrk="1" fontAlgn="auto" latinLnBrk="0" hangingPunct="1">
              <a:lnSpc>
                <a:spcPct val="100000"/>
              </a:lnSpc>
              <a:spcBef>
                <a:spcPts val="1275"/>
              </a:spcBef>
              <a:spcAft>
                <a:spcPts val="0"/>
              </a:spcAft>
              <a:buClrTx/>
              <a:buSzTx/>
              <a:buFontTx/>
              <a:buNone/>
              <a:tabLst/>
              <a:defRPr/>
            </a:pPr>
            <a:r>
              <a:rPr lang="en-IN" sz="1600" dirty="0">
                <a:solidFill>
                  <a:sysClr val="window" lastClr="FFFFFF"/>
                </a:solidFill>
                <a:latin typeface="Century Gothic" panose="020B0502020202020204"/>
              </a:rPr>
              <a:t>Associate Professor, SBU</a:t>
            </a:r>
          </a:p>
          <a:p>
            <a:pPr marL="881380" marR="893445" lvl="0" indent="0" algn="ctr" defTabSz="457200" rtl="0" eaLnBrk="1" fontAlgn="auto" latinLnBrk="0" hangingPunct="1">
              <a:lnSpc>
                <a:spcPct val="100000"/>
              </a:lnSpc>
              <a:spcBef>
                <a:spcPts val="1275"/>
              </a:spcBef>
              <a:spcAft>
                <a:spcPts val="0"/>
              </a:spcAft>
              <a:buClrTx/>
              <a:buSzTx/>
              <a:buFontTx/>
              <a:buNone/>
              <a:tabLst/>
              <a:defRPr/>
            </a:pPr>
            <a:r>
              <a:rPr kumimoji="0" lang="en-IN" sz="1600" b="0" i="0" u="none" strike="noStrike" kern="1200" cap="none" spc="0" normalizeH="0" baseline="0" noProof="0" dirty="0">
                <a:ln>
                  <a:noFill/>
                </a:ln>
                <a:solidFill>
                  <a:sysClr val="window" lastClr="FFFFFF"/>
                </a:solidFill>
                <a:effectLst/>
                <a:uLnTx/>
                <a:uFillTx/>
                <a:latin typeface="Century Gothic" panose="020B0502020202020204"/>
                <a:ea typeface="+mn-ea"/>
                <a:cs typeface="+mn-cs"/>
              </a:rPr>
              <a:t>Dept. of CSE</a:t>
            </a:r>
          </a:p>
        </p:txBody>
      </p:sp>
    </p:spTree>
    <p:extLst>
      <p:ext uri="{BB962C8B-B14F-4D97-AF65-F5344CB8AC3E}">
        <p14:creationId xmlns:p14="http://schemas.microsoft.com/office/powerpoint/2010/main" val="8188351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1854201" y="1667471"/>
            <a:ext cx="9934225" cy="5588000"/>
          </a:xfrm>
          <a:prstGeom prst="rect">
            <a:avLst/>
          </a:prstGeom>
        </p:spPr>
      </p:pic>
      <p:sp>
        <p:nvSpPr>
          <p:cNvPr id="3" name="Text 0"/>
          <p:cNvSpPr/>
          <p:nvPr/>
        </p:nvSpPr>
        <p:spPr>
          <a:xfrm>
            <a:off x="6350437" y="684252"/>
            <a:ext cx="6079808"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Challenges &amp; Learnings</a:t>
            </a:r>
            <a:endParaRPr lang="en-US" sz="4300" dirty="0"/>
          </a:p>
        </p:txBody>
      </p:sp>
      <p:sp>
        <p:nvSpPr>
          <p:cNvPr id="4" name="Shape 1"/>
          <p:cNvSpPr/>
          <p:nvPr/>
        </p:nvSpPr>
        <p:spPr>
          <a:xfrm>
            <a:off x="6350437" y="1740337"/>
            <a:ext cx="555427" cy="555427"/>
          </a:xfrm>
          <a:prstGeom prst="roundRect">
            <a:avLst>
              <a:gd name="adj" fmla="val 66675"/>
            </a:avLst>
          </a:prstGeom>
          <a:solidFill>
            <a:srgbClr val="0A081B"/>
          </a:solidFill>
          <a:ln w="30480">
            <a:solidFill>
              <a:srgbClr val="16FFBB"/>
            </a:solidFill>
            <a:prstDash val="solid"/>
          </a:ln>
        </p:spPr>
      </p:sp>
      <p:sp>
        <p:nvSpPr>
          <p:cNvPr id="5" name="Text 2"/>
          <p:cNvSpPr/>
          <p:nvPr/>
        </p:nvSpPr>
        <p:spPr>
          <a:xfrm>
            <a:off x="7152680" y="1825109"/>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Key Challenges</a:t>
            </a:r>
            <a:endParaRPr lang="en-US" sz="2150" dirty="0"/>
          </a:p>
        </p:txBody>
      </p:sp>
      <p:sp>
        <p:nvSpPr>
          <p:cNvPr id="6" name="Text 3"/>
          <p:cNvSpPr/>
          <p:nvPr/>
        </p:nvSpPr>
        <p:spPr>
          <a:xfrm>
            <a:off x="7152680" y="2316123"/>
            <a:ext cx="661368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Persistent background scripts for extensions</a:t>
            </a:r>
            <a:endParaRPr lang="en-US" sz="1900" dirty="0"/>
          </a:p>
        </p:txBody>
      </p:sp>
      <p:sp>
        <p:nvSpPr>
          <p:cNvPr id="7" name="Text 4"/>
          <p:cNvSpPr/>
          <p:nvPr/>
        </p:nvSpPr>
        <p:spPr>
          <a:xfrm>
            <a:off x="7152680" y="2797493"/>
            <a:ext cx="661368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Accurate QR code scanning and generation</a:t>
            </a:r>
            <a:endParaRPr lang="en-US" sz="1900" dirty="0"/>
          </a:p>
        </p:txBody>
      </p:sp>
      <p:sp>
        <p:nvSpPr>
          <p:cNvPr id="8" name="Text 5"/>
          <p:cNvSpPr/>
          <p:nvPr/>
        </p:nvSpPr>
        <p:spPr>
          <a:xfrm>
            <a:off x="7152680" y="3278862"/>
            <a:ext cx="661368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EmailJS limits on content format</a:t>
            </a:r>
            <a:endParaRPr lang="en-US" sz="1900" dirty="0"/>
          </a:p>
        </p:txBody>
      </p:sp>
      <p:sp>
        <p:nvSpPr>
          <p:cNvPr id="9" name="Text 6"/>
          <p:cNvSpPr/>
          <p:nvPr/>
        </p:nvSpPr>
        <p:spPr>
          <a:xfrm>
            <a:off x="7152680" y="3760232"/>
            <a:ext cx="661368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Ensuring unique ticket validation</a:t>
            </a:r>
            <a:endParaRPr lang="en-US" sz="1900" dirty="0"/>
          </a:p>
        </p:txBody>
      </p:sp>
      <p:sp>
        <p:nvSpPr>
          <p:cNvPr id="10" name="Text 7"/>
          <p:cNvSpPr/>
          <p:nvPr/>
        </p:nvSpPr>
        <p:spPr>
          <a:xfrm>
            <a:off x="7152680" y="4241602"/>
            <a:ext cx="661368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Multi-browser compatibility issues</a:t>
            </a:r>
            <a:endParaRPr lang="en-US" sz="1900" dirty="0"/>
          </a:p>
        </p:txBody>
      </p:sp>
      <p:sp>
        <p:nvSpPr>
          <p:cNvPr id="11" name="Shape 8"/>
          <p:cNvSpPr/>
          <p:nvPr/>
        </p:nvSpPr>
        <p:spPr>
          <a:xfrm>
            <a:off x="6350437" y="5130403"/>
            <a:ext cx="555427" cy="555427"/>
          </a:xfrm>
          <a:prstGeom prst="roundRect">
            <a:avLst>
              <a:gd name="adj" fmla="val 66675"/>
            </a:avLst>
          </a:prstGeom>
          <a:solidFill>
            <a:srgbClr val="0A081B"/>
          </a:solidFill>
          <a:ln w="30480">
            <a:solidFill>
              <a:srgbClr val="29DDDA"/>
            </a:solidFill>
            <a:prstDash val="solid"/>
          </a:ln>
        </p:spPr>
      </p:sp>
      <p:sp>
        <p:nvSpPr>
          <p:cNvPr id="12" name="Text 9"/>
          <p:cNvSpPr/>
          <p:nvPr/>
        </p:nvSpPr>
        <p:spPr>
          <a:xfrm>
            <a:off x="7152680" y="5215176"/>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Learnings</a:t>
            </a:r>
            <a:endParaRPr lang="en-US" sz="2150" dirty="0"/>
          </a:p>
        </p:txBody>
      </p:sp>
      <p:sp>
        <p:nvSpPr>
          <p:cNvPr id="13" name="Text 10"/>
          <p:cNvSpPr/>
          <p:nvPr/>
        </p:nvSpPr>
        <p:spPr>
          <a:xfrm>
            <a:off x="7152680" y="5706189"/>
            <a:ext cx="661368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Firebase real-time updates</a:t>
            </a:r>
            <a:endParaRPr lang="en-US" sz="1900" dirty="0"/>
          </a:p>
        </p:txBody>
      </p:sp>
      <p:sp>
        <p:nvSpPr>
          <p:cNvPr id="14" name="Text 11"/>
          <p:cNvSpPr/>
          <p:nvPr/>
        </p:nvSpPr>
        <p:spPr>
          <a:xfrm>
            <a:off x="7152680" y="6187559"/>
            <a:ext cx="661368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JavaScript form validations</a:t>
            </a:r>
            <a:endParaRPr lang="en-US" sz="1900" dirty="0"/>
          </a:p>
        </p:txBody>
      </p:sp>
      <p:sp>
        <p:nvSpPr>
          <p:cNvPr id="15" name="Text 12"/>
          <p:cNvSpPr/>
          <p:nvPr/>
        </p:nvSpPr>
        <p:spPr>
          <a:xfrm>
            <a:off x="7152680" y="6668929"/>
            <a:ext cx="661368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Async programming with Promises</a:t>
            </a:r>
            <a:endParaRPr lang="en-US" sz="1900" dirty="0"/>
          </a:p>
        </p:txBody>
      </p:sp>
      <p:sp>
        <p:nvSpPr>
          <p:cNvPr id="16" name="Text 13"/>
          <p:cNvSpPr/>
          <p:nvPr/>
        </p:nvSpPr>
        <p:spPr>
          <a:xfrm>
            <a:off x="7152680" y="7150298"/>
            <a:ext cx="661368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Third-party API integration skills</a:t>
            </a:r>
            <a:endParaRPr lang="en-US" sz="19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4325539" y="840625"/>
            <a:ext cx="6893719" cy="685800"/>
          </a:xfrm>
          <a:prstGeom prst="rect">
            <a:avLst/>
          </a:prstGeom>
          <a:noFill/>
          <a:ln/>
        </p:spPr>
        <p:txBody>
          <a:bodyPr wrap="none" lIns="0" tIns="0" rIns="0" bIns="0" rtlCol="0" anchor="t"/>
          <a:lstStyle/>
          <a:p>
            <a:pPr marL="0" indent="0" algn="l">
              <a:lnSpc>
                <a:spcPts val="5400"/>
              </a:lnSpc>
              <a:buNone/>
            </a:pPr>
            <a:r>
              <a:rPr lang="en-US" sz="4300" b="1" u="sng" dirty="0">
                <a:solidFill>
                  <a:srgbClr val="F0FCFF"/>
                </a:solidFill>
                <a:latin typeface="Spline Sans Bold" pitchFamily="34" charset="0"/>
                <a:ea typeface="Spline Sans Bold" pitchFamily="34" charset="-122"/>
                <a:cs typeface="Spline Sans Bold" pitchFamily="34" charset="-120"/>
              </a:rPr>
              <a:t>Conclusion &amp; Future Scope</a:t>
            </a:r>
            <a:endParaRPr lang="en-US" sz="4300" u="sng" dirty="0"/>
          </a:p>
        </p:txBody>
      </p:sp>
      <p:sp>
        <p:nvSpPr>
          <p:cNvPr id="3" name="Text 1"/>
          <p:cNvSpPr/>
          <p:nvPr/>
        </p:nvSpPr>
        <p:spPr>
          <a:xfrm>
            <a:off x="690172" y="1705588"/>
            <a:ext cx="2743200" cy="342900"/>
          </a:xfrm>
          <a:prstGeom prst="rect">
            <a:avLst/>
          </a:prstGeom>
          <a:noFill/>
          <a:ln/>
        </p:spPr>
        <p:txBody>
          <a:bodyPr wrap="none" lIns="0" tIns="0" rIns="0" bIns="0" rtlCol="0" anchor="t"/>
          <a:lstStyle/>
          <a:p>
            <a:pPr marL="342900" indent="-342900" algn="l">
              <a:lnSpc>
                <a:spcPts val="2700"/>
              </a:lnSpc>
              <a:buFont typeface="Wingdings" panose="05000000000000000000" pitchFamily="2" charset="2"/>
              <a:buChar char="v"/>
            </a:pPr>
            <a:r>
              <a:rPr lang="en-US" sz="2150" b="1" dirty="0">
                <a:solidFill>
                  <a:srgbClr val="F0FCFF"/>
                </a:solidFill>
                <a:latin typeface="Spline Sans Bold" pitchFamily="34" charset="0"/>
                <a:ea typeface="Spline Sans Bold" pitchFamily="34" charset="-122"/>
                <a:cs typeface="Spline Sans Bold" pitchFamily="34" charset="-120"/>
              </a:rPr>
              <a:t>Conclusion</a:t>
            </a:r>
            <a:endParaRPr lang="en-US" sz="2150" dirty="0"/>
          </a:p>
        </p:txBody>
      </p:sp>
      <p:sp>
        <p:nvSpPr>
          <p:cNvPr id="4" name="Text 2"/>
          <p:cNvSpPr/>
          <p:nvPr/>
        </p:nvSpPr>
        <p:spPr>
          <a:xfrm>
            <a:off x="998085" y="2721919"/>
            <a:ext cx="6150054" cy="3955777"/>
          </a:xfrm>
          <a:prstGeom prst="rect">
            <a:avLst/>
          </a:prstGeom>
          <a:noFill/>
          <a:ln/>
        </p:spPr>
        <p:txBody>
          <a:bodyPr wrap="square" lIns="0" tIns="0" rIns="0" bIns="0" rtlCol="0" anchor="t"/>
          <a:lstStyle/>
          <a:p>
            <a:pPr marL="0" indent="0">
              <a:lnSpc>
                <a:spcPts val="3100"/>
              </a:lnSpc>
              <a:buNone/>
            </a:pPr>
            <a:r>
              <a:rPr lang="en-US" sz="1900" dirty="0">
                <a:solidFill>
                  <a:srgbClr val="E0E4E6"/>
                </a:solidFill>
                <a:latin typeface="Barlow" pitchFamily="34" charset="0"/>
                <a:ea typeface="Barlow" pitchFamily="34" charset="-122"/>
                <a:cs typeface="Barlow" pitchFamily="34" charset="-120"/>
              </a:rPr>
              <a:t>The </a:t>
            </a:r>
            <a:r>
              <a:rPr lang="en-US" sz="1900" dirty="0" err="1">
                <a:solidFill>
                  <a:srgbClr val="E0E4E6"/>
                </a:solidFill>
                <a:latin typeface="Barlow" pitchFamily="34" charset="0"/>
                <a:ea typeface="Barlow" pitchFamily="34" charset="-122"/>
                <a:cs typeface="Barlow" pitchFamily="34" charset="-120"/>
              </a:rPr>
              <a:t>EventTix</a:t>
            </a:r>
            <a:r>
              <a:rPr lang="en-US" sz="1900" dirty="0">
                <a:solidFill>
                  <a:srgbClr val="E0E4E6"/>
                </a:solidFill>
                <a:latin typeface="Barlow" pitchFamily="34" charset="0"/>
                <a:ea typeface="Barlow" pitchFamily="34" charset="-122"/>
                <a:cs typeface="Barlow" pitchFamily="34" charset="-120"/>
              </a:rPr>
              <a:t> system successfully delivers a comprehensive, user-friendly platform for modern event ticketing and verification. It streamlines the entire process — from event creation, ticket booking, and secure online payments to QR-based ticket validation. Its intuitive dashboards for both users and admins ensure smooth navigation and efficient management of events. This project addresses the growing demand for digital event management solutions and sets a solid foundation for scalable real-world implementation.</a:t>
            </a:r>
            <a:endParaRPr lang="en-US" sz="1900" dirty="0"/>
          </a:p>
        </p:txBody>
      </p:sp>
      <p:sp>
        <p:nvSpPr>
          <p:cNvPr id="5" name="Text 3"/>
          <p:cNvSpPr/>
          <p:nvPr/>
        </p:nvSpPr>
        <p:spPr>
          <a:xfrm>
            <a:off x="7482262" y="1705588"/>
            <a:ext cx="2817733" cy="342900"/>
          </a:xfrm>
          <a:prstGeom prst="rect">
            <a:avLst/>
          </a:prstGeom>
          <a:noFill/>
          <a:ln/>
        </p:spPr>
        <p:txBody>
          <a:bodyPr wrap="none" lIns="0" tIns="0" rIns="0" bIns="0" rtlCol="0" anchor="t"/>
          <a:lstStyle/>
          <a:p>
            <a:pPr marL="342900" indent="-342900" algn="l">
              <a:lnSpc>
                <a:spcPts val="2700"/>
              </a:lnSpc>
              <a:buFont typeface="Wingdings" panose="05000000000000000000" pitchFamily="2" charset="2"/>
              <a:buChar char="v"/>
            </a:pPr>
            <a:r>
              <a:rPr lang="en-US" sz="2150" b="1" dirty="0">
                <a:solidFill>
                  <a:srgbClr val="F0FCFF"/>
                </a:solidFill>
                <a:latin typeface="Spline Sans Bold" pitchFamily="34" charset="0"/>
                <a:ea typeface="Spline Sans Bold" pitchFamily="34" charset="-122"/>
                <a:cs typeface="Spline Sans Bold" pitchFamily="34" charset="-120"/>
              </a:rPr>
              <a:t>Future Enhancements</a:t>
            </a:r>
            <a:endParaRPr lang="en-US" sz="2150" dirty="0"/>
          </a:p>
        </p:txBody>
      </p:sp>
      <p:cxnSp>
        <p:nvCxnSpPr>
          <p:cNvPr id="15" name="Straight Connector 14">
            <a:extLst>
              <a:ext uri="{FF2B5EF4-FFF2-40B4-BE49-F238E27FC236}">
                <a16:creationId xmlns:a16="http://schemas.microsoft.com/office/drawing/2014/main" id="{DFAEF734-4B90-3118-AABC-6975457B2DF3}"/>
              </a:ext>
            </a:extLst>
          </p:cNvPr>
          <p:cNvCxnSpPr>
            <a:cxnSpLocks/>
          </p:cNvCxnSpPr>
          <p:nvPr/>
        </p:nvCxnSpPr>
        <p:spPr>
          <a:xfrm>
            <a:off x="7315200" y="1777285"/>
            <a:ext cx="0" cy="5982236"/>
          </a:xfrm>
          <a:prstGeom prst="line">
            <a:avLst/>
          </a:prstGeom>
        </p:spPr>
        <p:style>
          <a:lnRef idx="1">
            <a:schemeClr val="accent2"/>
          </a:lnRef>
          <a:fillRef idx="0">
            <a:schemeClr val="accent2"/>
          </a:fillRef>
          <a:effectRef idx="0">
            <a:schemeClr val="accent2"/>
          </a:effectRef>
          <a:fontRef idx="minor">
            <a:schemeClr val="tx1"/>
          </a:fontRef>
        </p:style>
      </p:cxnSp>
      <p:sp>
        <p:nvSpPr>
          <p:cNvPr id="16" name="TextBox 15">
            <a:extLst>
              <a:ext uri="{FF2B5EF4-FFF2-40B4-BE49-F238E27FC236}">
                <a16:creationId xmlns:a16="http://schemas.microsoft.com/office/drawing/2014/main" id="{58554874-51A3-0745-1C75-1BBA7E9A7722}"/>
              </a:ext>
            </a:extLst>
          </p:cNvPr>
          <p:cNvSpPr txBox="1"/>
          <p:nvPr/>
        </p:nvSpPr>
        <p:spPr>
          <a:xfrm>
            <a:off x="7772399" y="2220199"/>
            <a:ext cx="6400799" cy="5632311"/>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Email Resend Option: Allow users to resend tickets to their email in case they lose the original.</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Multi-language Support: Make the platform accessible to a wider audience.</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Mobile App Integration: Extend the platform to Android/iOS for on-the-go access.</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Advanced Analytics Dashboard: For admins to track ticket sales, attendee stats, and engagement.</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Role-Based Admin Access: Add support for moderators, event partners, or volunteers with limited admin rights.</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 Firebase Authentication Upgrade: Incorporate advanced security features like OTP login and OAuth.</a:t>
            </a:r>
          </a:p>
          <a:p>
            <a:endParaRPr lang="en-US" dirty="0">
              <a:solidFill>
                <a:schemeClr val="bg1"/>
              </a:solidFill>
            </a:endParaRPr>
          </a:p>
          <a:p>
            <a:pPr marL="285750" indent="-285750">
              <a:buFont typeface="Arial" panose="020B0604020202020204" pitchFamily="34" charset="0"/>
              <a:buChar char="•"/>
            </a:pPr>
            <a:r>
              <a:rPr lang="en-US" dirty="0">
                <a:solidFill>
                  <a:schemeClr val="bg1"/>
                </a:solidFill>
              </a:rPr>
              <a:t>Push Notifications: Notify users about upcoming events, ticket confirmation, and last-minute changes.</a:t>
            </a:r>
            <a:endParaRPr lang="en-IN"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41EBB59-0125-7208-D0C6-BBEFB32DC47B}"/>
              </a:ext>
            </a:extLst>
          </p:cNvPr>
          <p:cNvSpPr txBox="1"/>
          <p:nvPr/>
        </p:nvSpPr>
        <p:spPr>
          <a:xfrm>
            <a:off x="1727200" y="939800"/>
            <a:ext cx="10344150" cy="6261100"/>
          </a:xfrm>
          <a:prstGeom prst="rect">
            <a:avLst/>
          </a:prstGeom>
          <a:blipFill dpi="0" rotWithShape="1">
            <a:blip r:embed="rId2">
              <a:extLst>
                <a:ext uri="{28A0092B-C50C-407E-A947-70E740481C1C}">
                  <a14:useLocalDpi xmlns:a14="http://schemas.microsoft.com/office/drawing/2010/main" val="0"/>
                </a:ext>
              </a:extLst>
            </a:blip>
            <a:srcRect/>
            <a:stretch>
              <a:fillRect/>
            </a:stretch>
          </a:blipFill>
        </p:spPr>
        <p:txBody>
          <a:bodyPr wrap="square" rtlCol="0">
            <a:spAutoFit/>
          </a:bodyPr>
          <a:lstStyle/>
          <a:p>
            <a:endParaRPr lang="en-IN" dirty="0"/>
          </a:p>
        </p:txBody>
      </p:sp>
    </p:spTree>
    <p:extLst>
      <p:ext uri="{BB962C8B-B14F-4D97-AF65-F5344CB8AC3E}">
        <p14:creationId xmlns:p14="http://schemas.microsoft.com/office/powerpoint/2010/main" val="34010388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7192856" y="1285916"/>
            <a:ext cx="7915053" cy="7915053"/>
          </a:xfrm>
          <a:prstGeom prst="rect">
            <a:avLst/>
          </a:prstGeom>
        </p:spPr>
      </p:pic>
      <p:sp>
        <p:nvSpPr>
          <p:cNvPr id="3" name="Text 0"/>
          <p:cNvSpPr/>
          <p:nvPr/>
        </p:nvSpPr>
        <p:spPr>
          <a:xfrm>
            <a:off x="909117" y="1373348"/>
            <a:ext cx="11641342" cy="1665874"/>
          </a:xfrm>
          <a:prstGeom prst="rect">
            <a:avLst/>
          </a:prstGeom>
          <a:noFill/>
          <a:ln/>
        </p:spPr>
        <p:txBody>
          <a:bodyPr wrap="square" lIns="0" tIns="0" rIns="0" bIns="0" rtlCol="0" anchor="t"/>
          <a:lstStyle/>
          <a:p>
            <a:pPr marL="0" indent="0" algn="l">
              <a:lnSpc>
                <a:spcPts val="5400"/>
              </a:lnSpc>
              <a:buNone/>
            </a:pPr>
            <a:r>
              <a:rPr lang="en-US" sz="4500" b="1" dirty="0">
                <a:solidFill>
                  <a:srgbClr val="F0FCFF"/>
                </a:solidFill>
                <a:latin typeface="Times New Roman" panose="02020603050405020304" pitchFamily="18" charset="0"/>
                <a:ea typeface="Spline Sans Bold" pitchFamily="34" charset="-122"/>
                <a:cs typeface="Times New Roman" panose="02020603050405020304" pitchFamily="18" charset="0"/>
              </a:rPr>
              <a:t>EventTix – Event Ticket Management System</a:t>
            </a:r>
            <a:endParaRPr lang="en-US" sz="4500" dirty="0">
              <a:latin typeface="Times New Roman" panose="02020603050405020304" pitchFamily="18" charset="0"/>
              <a:cs typeface="Times New Roman" panose="02020603050405020304" pitchFamily="18" charset="0"/>
            </a:endParaRPr>
          </a:p>
        </p:txBody>
      </p:sp>
      <p:sp>
        <p:nvSpPr>
          <p:cNvPr id="4" name="Text 1"/>
          <p:cNvSpPr/>
          <p:nvPr/>
        </p:nvSpPr>
        <p:spPr>
          <a:xfrm>
            <a:off x="909117" y="2675478"/>
            <a:ext cx="7415927" cy="4209061"/>
          </a:xfrm>
          <a:prstGeom prst="rect">
            <a:avLst/>
          </a:prstGeom>
          <a:noFill/>
          <a:ln/>
        </p:spPr>
        <p:txBody>
          <a:bodyPr wrap="square" lIns="0" tIns="0" rIns="0" bIns="0" rtlCol="0" anchor="t"/>
          <a:lstStyle/>
          <a:p>
            <a:pPr marL="0" indent="0">
              <a:lnSpc>
                <a:spcPts val="3100"/>
              </a:lnSpc>
              <a:buNone/>
            </a:pPr>
            <a:r>
              <a:rPr lang="en-US" b="1" dirty="0" err="1">
                <a:solidFill>
                  <a:schemeClr val="bg1"/>
                </a:solidFill>
              </a:rPr>
              <a:t>EventTix</a:t>
            </a:r>
            <a:r>
              <a:rPr lang="en-US" dirty="0">
                <a:solidFill>
                  <a:schemeClr val="bg1"/>
                </a:solidFill>
              </a:rPr>
              <a:t> is a web-based event ticket management platform designed to simplify and automate the process of ticket booking, distribution, and verification for various types of events. Whether it’s a conference, concert, seminar, workshop, or hybrid gathering, </a:t>
            </a:r>
            <a:r>
              <a:rPr lang="en-US" dirty="0" err="1">
                <a:solidFill>
                  <a:schemeClr val="bg1"/>
                </a:solidFill>
              </a:rPr>
              <a:t>EventTix</a:t>
            </a:r>
            <a:r>
              <a:rPr lang="en-US" dirty="0">
                <a:solidFill>
                  <a:schemeClr val="bg1"/>
                </a:solidFill>
              </a:rPr>
              <a:t> provides a seamless experience for both event organizers and attendees.</a:t>
            </a:r>
          </a:p>
          <a:p>
            <a:pPr marL="0" indent="0">
              <a:lnSpc>
                <a:spcPts val="3100"/>
              </a:lnSpc>
              <a:buNone/>
            </a:pPr>
            <a:endParaRPr lang="en-US" dirty="0">
              <a:solidFill>
                <a:schemeClr val="bg1"/>
              </a:solidFill>
            </a:endParaRPr>
          </a:p>
          <a:p>
            <a:pPr marL="0" indent="0">
              <a:lnSpc>
                <a:spcPts val="3100"/>
              </a:lnSpc>
              <a:buNone/>
            </a:pPr>
            <a:r>
              <a:rPr lang="en-US" dirty="0">
                <a:solidFill>
                  <a:schemeClr val="bg1"/>
                </a:solidFill>
              </a:rPr>
              <a:t>The platform is built using </a:t>
            </a:r>
            <a:r>
              <a:rPr lang="en-US" b="1" dirty="0">
                <a:solidFill>
                  <a:schemeClr val="bg1"/>
                </a:solidFill>
              </a:rPr>
              <a:t>HTML, CSS, JavaScript</a:t>
            </a:r>
            <a:r>
              <a:rPr lang="en-US" dirty="0">
                <a:solidFill>
                  <a:schemeClr val="bg1"/>
                </a:solidFill>
              </a:rPr>
              <a:t>, and is powered by </a:t>
            </a:r>
            <a:r>
              <a:rPr lang="en-US" b="1" dirty="0">
                <a:solidFill>
                  <a:schemeClr val="bg1"/>
                </a:solidFill>
              </a:rPr>
              <a:t>Firebase</a:t>
            </a:r>
            <a:r>
              <a:rPr lang="en-US" dirty="0">
                <a:solidFill>
                  <a:schemeClr val="bg1"/>
                </a:solidFill>
              </a:rPr>
              <a:t> for backend functionalities such as database and authentication. It also integrates </a:t>
            </a:r>
            <a:r>
              <a:rPr lang="en-US" b="1" dirty="0" err="1">
                <a:solidFill>
                  <a:schemeClr val="bg1"/>
                </a:solidFill>
              </a:rPr>
              <a:t>EmailJS</a:t>
            </a:r>
            <a:r>
              <a:rPr lang="en-US" dirty="0">
                <a:solidFill>
                  <a:schemeClr val="bg1"/>
                </a:solidFill>
              </a:rPr>
              <a:t> for automated ticket delivery via email and uses a </a:t>
            </a:r>
            <a:r>
              <a:rPr lang="en-US" b="1" dirty="0">
                <a:solidFill>
                  <a:schemeClr val="bg1"/>
                </a:solidFill>
              </a:rPr>
              <a:t>QR Code API</a:t>
            </a:r>
            <a:r>
              <a:rPr lang="en-US" dirty="0">
                <a:solidFill>
                  <a:schemeClr val="bg1"/>
                </a:solidFill>
              </a:rPr>
              <a:t> to generate scannable digital tickets for entry validation.</a:t>
            </a:r>
          </a:p>
        </p:txBody>
      </p:sp>
      <p:sp>
        <p:nvSpPr>
          <p:cNvPr id="7" name="Text 3"/>
          <p:cNvSpPr/>
          <p:nvPr/>
        </p:nvSpPr>
        <p:spPr>
          <a:xfrm>
            <a:off x="1382316" y="5303639"/>
            <a:ext cx="2427327" cy="431959"/>
          </a:xfrm>
          <a:prstGeom prst="rect">
            <a:avLst/>
          </a:prstGeom>
          <a:noFill/>
          <a:ln/>
        </p:spPr>
        <p:txBody>
          <a:bodyPr wrap="none" lIns="0" tIns="0" rIns="0" bIns="0" rtlCol="0" anchor="t"/>
          <a:lstStyle/>
          <a:p>
            <a:pPr marL="0" indent="0" algn="l">
              <a:lnSpc>
                <a:spcPts val="3400"/>
              </a:lnSpc>
              <a:buNone/>
            </a:pPr>
            <a:endParaRPr lang="en-US" sz="2400" dirty="0"/>
          </a:p>
        </p:txBody>
      </p:sp>
      <p:pic>
        <p:nvPicPr>
          <p:cNvPr id="6" name="Picture 5">
            <a:extLst>
              <a:ext uri="{FF2B5EF4-FFF2-40B4-BE49-F238E27FC236}">
                <a16:creationId xmlns:a16="http://schemas.microsoft.com/office/drawing/2014/main" id="{5BD8E105-37B8-0E93-C032-036AB3523F3A}"/>
              </a:ext>
            </a:extLst>
          </p:cNvPr>
          <p:cNvPicPr>
            <a:picLocks noChangeAspect="1"/>
          </p:cNvPicPr>
          <p:nvPr/>
        </p:nvPicPr>
        <p:blipFill>
          <a:blip r:embed="rId4"/>
          <a:stretch>
            <a:fillRect/>
          </a:stretch>
        </p:blipFill>
        <p:spPr>
          <a:xfrm>
            <a:off x="9820640" y="1242619"/>
            <a:ext cx="3593206" cy="359320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6350" y="0"/>
            <a:ext cx="5486400" cy="8229600"/>
          </a:xfrm>
          <a:prstGeom prst="rect">
            <a:avLst/>
          </a:prstGeom>
        </p:spPr>
      </p:pic>
      <p:sp>
        <p:nvSpPr>
          <p:cNvPr id="3" name="Text 0"/>
          <p:cNvSpPr/>
          <p:nvPr/>
        </p:nvSpPr>
        <p:spPr>
          <a:xfrm>
            <a:off x="6350437" y="905589"/>
            <a:ext cx="6174462"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About </a:t>
            </a:r>
            <a:r>
              <a:rPr lang="en-US" sz="4300" b="1" dirty="0" err="1">
                <a:solidFill>
                  <a:srgbClr val="F0FCFF"/>
                </a:solidFill>
                <a:latin typeface="Spline Sans Bold" pitchFamily="34" charset="0"/>
                <a:ea typeface="Spline Sans Bold" pitchFamily="34" charset="-122"/>
                <a:cs typeface="Spline Sans Bold" pitchFamily="34" charset="-120"/>
              </a:rPr>
              <a:t>EventTix</a:t>
            </a:r>
            <a:endParaRPr lang="en-US" sz="4300" dirty="0"/>
          </a:p>
        </p:txBody>
      </p:sp>
      <p:sp>
        <p:nvSpPr>
          <p:cNvPr id="4" name="Shape 1"/>
          <p:cNvSpPr/>
          <p:nvPr/>
        </p:nvSpPr>
        <p:spPr>
          <a:xfrm>
            <a:off x="6350437" y="1961674"/>
            <a:ext cx="3584615" cy="2230755"/>
          </a:xfrm>
          <a:prstGeom prst="roundRect">
            <a:avLst>
              <a:gd name="adj" fmla="val 16601"/>
            </a:avLst>
          </a:prstGeom>
          <a:solidFill>
            <a:srgbClr val="0A081B"/>
          </a:solidFill>
          <a:ln w="30480">
            <a:solidFill>
              <a:srgbClr val="16FFBB"/>
            </a:solidFill>
            <a:prstDash val="solid"/>
          </a:ln>
        </p:spPr>
      </p:sp>
      <p:sp>
        <p:nvSpPr>
          <p:cNvPr id="5" name="Text 2"/>
          <p:cNvSpPr/>
          <p:nvPr/>
        </p:nvSpPr>
        <p:spPr>
          <a:xfrm>
            <a:off x="6627733" y="2238970"/>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What is EventTix?</a:t>
            </a:r>
            <a:endParaRPr lang="en-US" sz="2150" dirty="0"/>
          </a:p>
        </p:txBody>
      </p:sp>
      <p:sp>
        <p:nvSpPr>
          <p:cNvPr id="6" name="Text 3"/>
          <p:cNvSpPr/>
          <p:nvPr/>
        </p:nvSpPr>
        <p:spPr>
          <a:xfrm>
            <a:off x="6627733" y="2729984"/>
            <a:ext cx="3030022" cy="1185148"/>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A web platform for secure event creation and ticket booking.</a:t>
            </a:r>
            <a:endParaRPr lang="en-US" sz="1900" dirty="0"/>
          </a:p>
        </p:txBody>
      </p:sp>
      <p:sp>
        <p:nvSpPr>
          <p:cNvPr id="7" name="Shape 4"/>
          <p:cNvSpPr/>
          <p:nvPr/>
        </p:nvSpPr>
        <p:spPr>
          <a:xfrm>
            <a:off x="10181868" y="1961674"/>
            <a:ext cx="3584615" cy="2230755"/>
          </a:xfrm>
          <a:prstGeom prst="roundRect">
            <a:avLst>
              <a:gd name="adj" fmla="val 16601"/>
            </a:avLst>
          </a:prstGeom>
          <a:solidFill>
            <a:srgbClr val="0A081B"/>
          </a:solidFill>
          <a:ln w="30480">
            <a:solidFill>
              <a:srgbClr val="29DDDA"/>
            </a:solidFill>
            <a:prstDash val="solid"/>
          </a:ln>
        </p:spPr>
      </p:sp>
      <p:sp>
        <p:nvSpPr>
          <p:cNvPr id="8" name="Text 5"/>
          <p:cNvSpPr/>
          <p:nvPr/>
        </p:nvSpPr>
        <p:spPr>
          <a:xfrm>
            <a:off x="10459164" y="2238970"/>
            <a:ext cx="2900839"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Why Choose EventTix?</a:t>
            </a:r>
            <a:endParaRPr lang="en-US" sz="2150" dirty="0"/>
          </a:p>
        </p:txBody>
      </p:sp>
      <p:sp>
        <p:nvSpPr>
          <p:cNvPr id="9" name="Text 6"/>
          <p:cNvSpPr/>
          <p:nvPr/>
        </p:nvSpPr>
        <p:spPr>
          <a:xfrm>
            <a:off x="10459164" y="2729984"/>
            <a:ext cx="3030022"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Efficient, simple, and custom for hybrid events.</a:t>
            </a:r>
            <a:endParaRPr lang="en-US" sz="1900" dirty="0"/>
          </a:p>
        </p:txBody>
      </p:sp>
      <p:sp>
        <p:nvSpPr>
          <p:cNvPr id="10" name="Shape 7"/>
          <p:cNvSpPr/>
          <p:nvPr/>
        </p:nvSpPr>
        <p:spPr>
          <a:xfrm>
            <a:off x="6350437" y="4439245"/>
            <a:ext cx="7415927" cy="2884765"/>
          </a:xfrm>
          <a:prstGeom prst="roundRect">
            <a:avLst>
              <a:gd name="adj" fmla="val 12838"/>
            </a:avLst>
          </a:prstGeom>
          <a:solidFill>
            <a:srgbClr val="0A081B"/>
          </a:solidFill>
          <a:ln w="30480">
            <a:solidFill>
              <a:srgbClr val="37A7E7"/>
            </a:solidFill>
            <a:prstDash val="solid"/>
          </a:ln>
        </p:spPr>
      </p:sp>
      <p:sp>
        <p:nvSpPr>
          <p:cNvPr id="11" name="Text 8"/>
          <p:cNvSpPr/>
          <p:nvPr/>
        </p:nvSpPr>
        <p:spPr>
          <a:xfrm>
            <a:off x="6627733" y="4716542"/>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Technology Stack</a:t>
            </a:r>
            <a:endParaRPr lang="en-US" sz="2150" dirty="0"/>
          </a:p>
        </p:txBody>
      </p:sp>
      <p:sp>
        <p:nvSpPr>
          <p:cNvPr id="12" name="Text 9"/>
          <p:cNvSpPr/>
          <p:nvPr/>
        </p:nvSpPr>
        <p:spPr>
          <a:xfrm>
            <a:off x="6627733" y="5207556"/>
            <a:ext cx="686133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Frontend: HTML, CSS, JavaScript</a:t>
            </a:r>
            <a:endParaRPr lang="en-US" sz="1900" dirty="0"/>
          </a:p>
        </p:txBody>
      </p:sp>
      <p:sp>
        <p:nvSpPr>
          <p:cNvPr id="13" name="Text 10"/>
          <p:cNvSpPr/>
          <p:nvPr/>
        </p:nvSpPr>
        <p:spPr>
          <a:xfrm>
            <a:off x="6627733" y="5688925"/>
            <a:ext cx="686133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Backend &amp; DB: Firebase Firestore &amp; Auth</a:t>
            </a:r>
            <a:endParaRPr lang="en-US" sz="1900" dirty="0"/>
          </a:p>
        </p:txBody>
      </p:sp>
      <p:sp>
        <p:nvSpPr>
          <p:cNvPr id="14" name="Text 11"/>
          <p:cNvSpPr/>
          <p:nvPr/>
        </p:nvSpPr>
        <p:spPr>
          <a:xfrm>
            <a:off x="6627733" y="6170295"/>
            <a:ext cx="686133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Email: EmailJS</a:t>
            </a:r>
            <a:endParaRPr lang="en-US" sz="1900" dirty="0"/>
          </a:p>
        </p:txBody>
      </p:sp>
      <p:sp>
        <p:nvSpPr>
          <p:cNvPr id="15" name="Text 12"/>
          <p:cNvSpPr/>
          <p:nvPr/>
        </p:nvSpPr>
        <p:spPr>
          <a:xfrm>
            <a:off x="6627733" y="6651665"/>
            <a:ext cx="686133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QR Code API</a:t>
            </a:r>
            <a:endParaRPr lang="en-US" sz="19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2152651" y="1285875"/>
            <a:ext cx="10058403" cy="5657850"/>
          </a:xfrm>
          <a:prstGeom prst="rect">
            <a:avLst/>
          </a:prstGeom>
        </p:spPr>
      </p:pic>
      <p:sp>
        <p:nvSpPr>
          <p:cNvPr id="3" name="Text 0"/>
          <p:cNvSpPr/>
          <p:nvPr/>
        </p:nvSpPr>
        <p:spPr>
          <a:xfrm>
            <a:off x="6350437" y="1973937"/>
            <a:ext cx="5486400"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Problem Statement</a:t>
            </a:r>
            <a:endParaRPr lang="en-US" sz="4300" dirty="0"/>
          </a:p>
        </p:txBody>
      </p:sp>
      <p:sp>
        <p:nvSpPr>
          <p:cNvPr id="4" name="Shape 1"/>
          <p:cNvSpPr/>
          <p:nvPr/>
        </p:nvSpPr>
        <p:spPr>
          <a:xfrm>
            <a:off x="6350437" y="3030022"/>
            <a:ext cx="555427" cy="555427"/>
          </a:xfrm>
          <a:prstGeom prst="roundRect">
            <a:avLst>
              <a:gd name="adj" fmla="val 66675"/>
            </a:avLst>
          </a:prstGeom>
          <a:solidFill>
            <a:srgbClr val="0A081B"/>
          </a:solidFill>
          <a:ln w="30480">
            <a:solidFill>
              <a:srgbClr val="16FFBB"/>
            </a:solidFill>
            <a:prstDash val="solid"/>
          </a:ln>
        </p:spPr>
      </p:sp>
      <p:sp>
        <p:nvSpPr>
          <p:cNvPr id="5" name="Text 2"/>
          <p:cNvSpPr/>
          <p:nvPr/>
        </p:nvSpPr>
        <p:spPr>
          <a:xfrm>
            <a:off x="7152680" y="3114794"/>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Challenges</a:t>
            </a:r>
            <a:endParaRPr lang="en-US" sz="2150" dirty="0"/>
          </a:p>
        </p:txBody>
      </p:sp>
      <p:sp>
        <p:nvSpPr>
          <p:cNvPr id="6" name="Text 3"/>
          <p:cNvSpPr/>
          <p:nvPr/>
        </p:nvSpPr>
        <p:spPr>
          <a:xfrm>
            <a:off x="7152680" y="3605808"/>
            <a:ext cx="2751415" cy="1185148"/>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Manual ticketing causes fraud, delays, and poor tracking.</a:t>
            </a:r>
            <a:endParaRPr lang="en-US" sz="1900" dirty="0"/>
          </a:p>
        </p:txBody>
      </p:sp>
      <p:sp>
        <p:nvSpPr>
          <p:cNvPr id="7" name="Shape 4"/>
          <p:cNvSpPr/>
          <p:nvPr/>
        </p:nvSpPr>
        <p:spPr>
          <a:xfrm>
            <a:off x="10212705" y="3030022"/>
            <a:ext cx="555427" cy="555427"/>
          </a:xfrm>
          <a:prstGeom prst="roundRect">
            <a:avLst>
              <a:gd name="adj" fmla="val 66675"/>
            </a:avLst>
          </a:prstGeom>
          <a:solidFill>
            <a:srgbClr val="0A081B"/>
          </a:solidFill>
          <a:ln w="30480">
            <a:solidFill>
              <a:srgbClr val="29DDDA"/>
            </a:solidFill>
            <a:prstDash val="solid"/>
          </a:ln>
        </p:spPr>
      </p:sp>
      <p:sp>
        <p:nvSpPr>
          <p:cNvPr id="8" name="Text 5"/>
          <p:cNvSpPr/>
          <p:nvPr/>
        </p:nvSpPr>
        <p:spPr>
          <a:xfrm>
            <a:off x="11014948" y="3114794"/>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Hybrid Event Needs</a:t>
            </a:r>
            <a:endParaRPr lang="en-US" sz="2150" dirty="0"/>
          </a:p>
        </p:txBody>
      </p:sp>
      <p:sp>
        <p:nvSpPr>
          <p:cNvPr id="9" name="Text 6"/>
          <p:cNvSpPr/>
          <p:nvPr/>
        </p:nvSpPr>
        <p:spPr>
          <a:xfrm>
            <a:off x="11014948" y="3605808"/>
            <a:ext cx="2751415" cy="1185148"/>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Lack of platforms supporting both online and offline events.</a:t>
            </a:r>
            <a:endParaRPr lang="en-US" sz="1900" dirty="0"/>
          </a:p>
        </p:txBody>
      </p:sp>
      <p:sp>
        <p:nvSpPr>
          <p:cNvPr id="10" name="Shape 7"/>
          <p:cNvSpPr/>
          <p:nvPr/>
        </p:nvSpPr>
        <p:spPr>
          <a:xfrm>
            <a:off x="6350437" y="5284708"/>
            <a:ext cx="555427" cy="555427"/>
          </a:xfrm>
          <a:prstGeom prst="roundRect">
            <a:avLst>
              <a:gd name="adj" fmla="val 66675"/>
            </a:avLst>
          </a:prstGeom>
          <a:solidFill>
            <a:srgbClr val="0A081B"/>
          </a:solidFill>
          <a:ln w="30480">
            <a:solidFill>
              <a:srgbClr val="37A7E7"/>
            </a:solidFill>
            <a:prstDash val="solid"/>
          </a:ln>
        </p:spPr>
      </p:sp>
      <p:sp>
        <p:nvSpPr>
          <p:cNvPr id="11" name="Text 8"/>
          <p:cNvSpPr/>
          <p:nvPr/>
        </p:nvSpPr>
        <p:spPr>
          <a:xfrm>
            <a:off x="7152680" y="5369481"/>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Objective</a:t>
            </a:r>
            <a:endParaRPr lang="en-US" sz="2150" dirty="0"/>
          </a:p>
        </p:txBody>
      </p:sp>
      <p:sp>
        <p:nvSpPr>
          <p:cNvPr id="12" name="Text 9"/>
          <p:cNvSpPr/>
          <p:nvPr/>
        </p:nvSpPr>
        <p:spPr>
          <a:xfrm>
            <a:off x="7152680" y="5860494"/>
            <a:ext cx="6613684" cy="395049"/>
          </a:xfrm>
          <a:prstGeom prst="rect">
            <a:avLst/>
          </a:prstGeom>
          <a:noFill/>
          <a:ln/>
        </p:spPr>
        <p:txBody>
          <a:bodyPr wrap="non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Develop a real-time digital ticketing and validation solution.</a:t>
            </a:r>
            <a:endParaRPr lang="en-US" sz="19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4919366" y="539419"/>
            <a:ext cx="5486400"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Project Objectives</a:t>
            </a:r>
            <a:endParaRPr lang="en-US" sz="4300" dirty="0"/>
          </a:p>
        </p:txBody>
      </p:sp>
      <p:sp>
        <p:nvSpPr>
          <p:cNvPr id="3" name="Text 1"/>
          <p:cNvSpPr/>
          <p:nvPr/>
        </p:nvSpPr>
        <p:spPr>
          <a:xfrm>
            <a:off x="986383" y="1304989"/>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User-Focused</a:t>
            </a:r>
            <a:endParaRPr lang="en-US" sz="2150" dirty="0"/>
          </a:p>
        </p:txBody>
      </p:sp>
      <p:sp>
        <p:nvSpPr>
          <p:cNvPr id="7" name="Text 5"/>
          <p:cNvSpPr/>
          <p:nvPr/>
        </p:nvSpPr>
        <p:spPr>
          <a:xfrm>
            <a:off x="10753496" y="1304989"/>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Admin-Focused</a:t>
            </a:r>
            <a:endParaRPr lang="en-US" sz="2150" dirty="0"/>
          </a:p>
        </p:txBody>
      </p:sp>
      <p:sp>
        <p:nvSpPr>
          <p:cNvPr id="11" name="TextBox 10">
            <a:extLst>
              <a:ext uri="{FF2B5EF4-FFF2-40B4-BE49-F238E27FC236}">
                <a16:creationId xmlns:a16="http://schemas.microsoft.com/office/drawing/2014/main" id="{7C0310F7-9A2A-22EB-99F5-DB1F052E4832}"/>
              </a:ext>
            </a:extLst>
          </p:cNvPr>
          <p:cNvSpPr txBox="1"/>
          <p:nvPr/>
        </p:nvSpPr>
        <p:spPr>
          <a:xfrm>
            <a:off x="1108734" y="1939022"/>
            <a:ext cx="5241701" cy="1477328"/>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rPr>
              <a:t>Browse and Book Events</a:t>
            </a:r>
            <a:br>
              <a:rPr lang="en-US" dirty="0">
                <a:solidFill>
                  <a:schemeClr val="bg1"/>
                </a:solidFill>
              </a:rPr>
            </a:br>
            <a:r>
              <a:rPr lang="en-US" dirty="0">
                <a:solidFill>
                  <a:schemeClr val="bg1"/>
                </a:solidFill>
              </a:rPr>
              <a:t>	</a:t>
            </a:r>
          </a:p>
          <a:p>
            <a:r>
              <a:rPr lang="en-US" dirty="0">
                <a:solidFill>
                  <a:schemeClr val="bg1"/>
                </a:solidFill>
              </a:rPr>
              <a:t>	Users can explore upcoming online, offline, 	or hybrid events and easily book tickets via a 	user-friendly interface.</a:t>
            </a:r>
            <a:endParaRPr lang="en-IN" dirty="0">
              <a:solidFill>
                <a:schemeClr val="bg1"/>
              </a:solidFill>
            </a:endParaRPr>
          </a:p>
        </p:txBody>
      </p:sp>
      <p:sp>
        <p:nvSpPr>
          <p:cNvPr id="12" name="TextBox 11">
            <a:extLst>
              <a:ext uri="{FF2B5EF4-FFF2-40B4-BE49-F238E27FC236}">
                <a16:creationId xmlns:a16="http://schemas.microsoft.com/office/drawing/2014/main" id="{A42C1579-3167-1417-FFDA-CDE3AE5DF905}"/>
              </a:ext>
            </a:extLst>
          </p:cNvPr>
          <p:cNvSpPr txBox="1"/>
          <p:nvPr/>
        </p:nvSpPr>
        <p:spPr>
          <a:xfrm>
            <a:off x="1108733" y="3600435"/>
            <a:ext cx="5241701" cy="1477328"/>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rPr>
              <a:t>Email Confirmation &amp; PDF Tickets</a:t>
            </a:r>
          </a:p>
          <a:p>
            <a:br>
              <a:rPr lang="en-US" dirty="0">
                <a:solidFill>
                  <a:schemeClr val="bg1"/>
                </a:solidFill>
              </a:rPr>
            </a:br>
            <a:r>
              <a:rPr lang="en-US" dirty="0">
                <a:solidFill>
                  <a:schemeClr val="bg1"/>
                </a:solidFill>
              </a:rPr>
              <a:t>	After booking, a confirmation email is sent 	instantly with a downloadable PDF or QR 	code ticket using </a:t>
            </a:r>
            <a:r>
              <a:rPr lang="en-US" dirty="0" err="1">
                <a:solidFill>
                  <a:schemeClr val="bg1"/>
                </a:solidFill>
              </a:rPr>
              <a:t>EmailJS</a:t>
            </a:r>
            <a:r>
              <a:rPr lang="en-US" dirty="0">
                <a:solidFill>
                  <a:schemeClr val="bg1"/>
                </a:solidFill>
              </a:rPr>
              <a:t>.</a:t>
            </a:r>
            <a:endParaRPr lang="en-IN" dirty="0">
              <a:solidFill>
                <a:schemeClr val="bg1"/>
              </a:solidFill>
            </a:endParaRPr>
          </a:p>
        </p:txBody>
      </p:sp>
      <p:sp>
        <p:nvSpPr>
          <p:cNvPr id="17" name="TextBox 16">
            <a:extLst>
              <a:ext uri="{FF2B5EF4-FFF2-40B4-BE49-F238E27FC236}">
                <a16:creationId xmlns:a16="http://schemas.microsoft.com/office/drawing/2014/main" id="{03634D7B-1BA5-FD1A-D4F9-0693C7587F12}"/>
              </a:ext>
            </a:extLst>
          </p:cNvPr>
          <p:cNvSpPr txBox="1"/>
          <p:nvPr/>
        </p:nvSpPr>
        <p:spPr>
          <a:xfrm>
            <a:off x="1108733" y="5152885"/>
            <a:ext cx="5794342" cy="1477328"/>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 </a:t>
            </a:r>
            <a:r>
              <a:rPr lang="en-US" b="1" dirty="0">
                <a:solidFill>
                  <a:schemeClr val="bg1"/>
                </a:solidFill>
              </a:rPr>
              <a:t>Access Tickets Anytime</a:t>
            </a:r>
          </a:p>
          <a:p>
            <a:r>
              <a:rPr lang="en-US" dirty="0">
                <a:solidFill>
                  <a:schemeClr val="bg1"/>
                </a:solidFill>
              </a:rPr>
              <a:t>	</a:t>
            </a:r>
          </a:p>
          <a:p>
            <a:r>
              <a:rPr lang="en-US" dirty="0">
                <a:solidFill>
                  <a:schemeClr val="bg1"/>
                </a:solidFill>
              </a:rPr>
              <a:t>	Users can view or re-download their tickets           	anytime from their dashboard — no need to save 	manually.</a:t>
            </a:r>
            <a:endParaRPr lang="en-IN" dirty="0">
              <a:solidFill>
                <a:schemeClr val="bg1"/>
              </a:solidFill>
            </a:endParaRPr>
          </a:p>
        </p:txBody>
      </p:sp>
      <p:cxnSp>
        <p:nvCxnSpPr>
          <p:cNvPr id="19" name="Straight Connector 18">
            <a:extLst>
              <a:ext uri="{FF2B5EF4-FFF2-40B4-BE49-F238E27FC236}">
                <a16:creationId xmlns:a16="http://schemas.microsoft.com/office/drawing/2014/main" id="{CD524459-C6BD-C63E-450B-87A0596AAF4C}"/>
              </a:ext>
            </a:extLst>
          </p:cNvPr>
          <p:cNvCxnSpPr/>
          <p:nvPr/>
        </p:nvCxnSpPr>
        <p:spPr>
          <a:xfrm>
            <a:off x="7167103" y="1880312"/>
            <a:ext cx="0" cy="6111025"/>
          </a:xfrm>
          <a:prstGeom prst="line">
            <a:avLst/>
          </a:prstGeom>
        </p:spPr>
        <p:style>
          <a:lnRef idx="1">
            <a:schemeClr val="accent5"/>
          </a:lnRef>
          <a:fillRef idx="0">
            <a:schemeClr val="accent5"/>
          </a:fillRef>
          <a:effectRef idx="0">
            <a:schemeClr val="accent5"/>
          </a:effectRef>
          <a:fontRef idx="minor">
            <a:schemeClr val="tx1"/>
          </a:fontRef>
        </p:style>
      </p:cxnSp>
      <p:sp>
        <p:nvSpPr>
          <p:cNvPr id="20" name="TextBox 19">
            <a:extLst>
              <a:ext uri="{FF2B5EF4-FFF2-40B4-BE49-F238E27FC236}">
                <a16:creationId xmlns:a16="http://schemas.microsoft.com/office/drawing/2014/main" id="{427F6244-E25B-BCBC-387F-A3FC04EB9D1F}"/>
              </a:ext>
            </a:extLst>
          </p:cNvPr>
          <p:cNvSpPr txBox="1"/>
          <p:nvPr/>
        </p:nvSpPr>
        <p:spPr>
          <a:xfrm>
            <a:off x="1108734" y="6585432"/>
            <a:ext cx="5794342" cy="1477328"/>
          </a:xfrm>
          <a:prstGeom prst="rect">
            <a:avLst/>
          </a:prstGeom>
          <a:noFill/>
        </p:spPr>
        <p:txBody>
          <a:bodyPr wrap="square" rtlCol="0">
            <a:spAutoFit/>
          </a:bodyPr>
          <a:lstStyle/>
          <a:p>
            <a:pPr marL="285750" indent="-285750">
              <a:buFont typeface="Arial" panose="020B0604020202020204" pitchFamily="34" charset="0"/>
              <a:buChar char="•"/>
            </a:pPr>
            <a:r>
              <a:rPr lang="en-US" dirty="0">
                <a:solidFill>
                  <a:schemeClr val="bg1"/>
                </a:solidFill>
              </a:rPr>
              <a:t> </a:t>
            </a:r>
            <a:r>
              <a:rPr lang="en-US" b="1" dirty="0">
                <a:solidFill>
                  <a:schemeClr val="bg1"/>
                </a:solidFill>
              </a:rPr>
              <a:t>Access Tickets Anytime</a:t>
            </a:r>
          </a:p>
          <a:p>
            <a:r>
              <a:rPr lang="en-US" dirty="0">
                <a:solidFill>
                  <a:schemeClr val="bg1"/>
                </a:solidFill>
              </a:rPr>
              <a:t>	</a:t>
            </a:r>
          </a:p>
          <a:p>
            <a:r>
              <a:rPr lang="en-US" dirty="0">
                <a:solidFill>
                  <a:schemeClr val="bg1"/>
                </a:solidFill>
              </a:rPr>
              <a:t>	Users can view or re-download their tickets           	anytime from their dashboard — no need to save 	manually.</a:t>
            </a:r>
            <a:endParaRPr lang="en-IN" dirty="0">
              <a:solidFill>
                <a:schemeClr val="bg1"/>
              </a:solidFill>
            </a:endParaRPr>
          </a:p>
        </p:txBody>
      </p:sp>
      <p:sp>
        <p:nvSpPr>
          <p:cNvPr id="21" name="TextBox 20">
            <a:extLst>
              <a:ext uri="{FF2B5EF4-FFF2-40B4-BE49-F238E27FC236}">
                <a16:creationId xmlns:a16="http://schemas.microsoft.com/office/drawing/2014/main" id="{7D8BC07F-E3B8-2A79-A396-7D94B3459DB1}"/>
              </a:ext>
            </a:extLst>
          </p:cNvPr>
          <p:cNvSpPr txBox="1"/>
          <p:nvPr/>
        </p:nvSpPr>
        <p:spPr>
          <a:xfrm>
            <a:off x="7983772" y="1906826"/>
            <a:ext cx="5345845" cy="1477328"/>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rPr>
              <a:t>Secure Admin Login &amp; Event Management</a:t>
            </a:r>
          </a:p>
          <a:p>
            <a:r>
              <a:rPr lang="en-US" dirty="0">
                <a:solidFill>
                  <a:schemeClr val="bg1"/>
                </a:solidFill>
              </a:rPr>
              <a:t>	</a:t>
            </a:r>
            <a:br>
              <a:rPr lang="en-US" dirty="0">
                <a:solidFill>
                  <a:schemeClr val="bg1"/>
                </a:solidFill>
              </a:rPr>
            </a:br>
            <a:r>
              <a:rPr lang="en-US" dirty="0">
                <a:solidFill>
                  <a:schemeClr val="bg1"/>
                </a:solidFill>
              </a:rPr>
              <a:t>	Admins log in via Firebase Auth to add, edit, 	or delete events securely through a 	dedicated panel.</a:t>
            </a:r>
            <a:endParaRPr lang="en-IN" dirty="0">
              <a:solidFill>
                <a:schemeClr val="bg1"/>
              </a:solidFill>
            </a:endParaRPr>
          </a:p>
        </p:txBody>
      </p:sp>
      <p:sp>
        <p:nvSpPr>
          <p:cNvPr id="24" name="TextBox 23">
            <a:extLst>
              <a:ext uri="{FF2B5EF4-FFF2-40B4-BE49-F238E27FC236}">
                <a16:creationId xmlns:a16="http://schemas.microsoft.com/office/drawing/2014/main" id="{004D8826-96F0-F8B5-27EC-E6D4222A4F28}"/>
              </a:ext>
            </a:extLst>
          </p:cNvPr>
          <p:cNvSpPr txBox="1"/>
          <p:nvPr/>
        </p:nvSpPr>
        <p:spPr>
          <a:xfrm>
            <a:off x="8035843" y="3675557"/>
            <a:ext cx="5241701" cy="1477328"/>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rPr>
              <a:t>Ticket Validation &amp; Special Passes</a:t>
            </a:r>
          </a:p>
          <a:p>
            <a:br>
              <a:rPr lang="en-US" dirty="0">
                <a:solidFill>
                  <a:schemeClr val="bg1"/>
                </a:solidFill>
              </a:rPr>
            </a:br>
            <a:r>
              <a:rPr lang="en-US" dirty="0">
                <a:solidFill>
                  <a:schemeClr val="bg1"/>
                </a:solidFill>
              </a:rPr>
              <a:t>	Tickets are verified at the venue by scanning 	QR codes or checking ticket IDs. Admins can      	also generate VIP or volunteer passes.</a:t>
            </a:r>
            <a:endParaRPr lang="en-IN" dirty="0">
              <a:solidFill>
                <a:schemeClr val="bg1"/>
              </a:solidFill>
            </a:endParaRPr>
          </a:p>
        </p:txBody>
      </p:sp>
      <p:sp>
        <p:nvSpPr>
          <p:cNvPr id="25" name="TextBox 24">
            <a:extLst>
              <a:ext uri="{FF2B5EF4-FFF2-40B4-BE49-F238E27FC236}">
                <a16:creationId xmlns:a16="http://schemas.microsoft.com/office/drawing/2014/main" id="{251C97A4-3686-1166-E0D5-9056297F0180}"/>
              </a:ext>
            </a:extLst>
          </p:cNvPr>
          <p:cNvSpPr txBox="1"/>
          <p:nvPr/>
        </p:nvSpPr>
        <p:spPr>
          <a:xfrm>
            <a:off x="7856325" y="5524226"/>
            <a:ext cx="5794342" cy="1200329"/>
          </a:xfrm>
          <a:prstGeom prst="rect">
            <a:avLst/>
          </a:prstGeom>
          <a:noFill/>
        </p:spPr>
        <p:txBody>
          <a:bodyPr wrap="square" rtlCol="0">
            <a:spAutoFit/>
          </a:bodyPr>
          <a:lstStyle/>
          <a:p>
            <a:pPr marL="285750" indent="-285750">
              <a:buFont typeface="Arial" panose="020B0604020202020204" pitchFamily="34" charset="0"/>
              <a:buChar char="•"/>
            </a:pPr>
            <a:r>
              <a:rPr lang="en-US" b="1" dirty="0">
                <a:solidFill>
                  <a:schemeClr val="bg1"/>
                </a:solidFill>
              </a:rPr>
              <a:t>Prevent Duplicate Entries</a:t>
            </a:r>
          </a:p>
          <a:p>
            <a:br>
              <a:rPr lang="en-US" dirty="0">
                <a:solidFill>
                  <a:schemeClr val="bg1"/>
                </a:solidFill>
              </a:rPr>
            </a:br>
            <a:r>
              <a:rPr lang="en-US" dirty="0">
                <a:solidFill>
                  <a:schemeClr val="bg1"/>
                </a:solidFill>
              </a:rPr>
              <a:t>	Once a ticket is validated, it’s marked as “used” in 	the system to stop reuse or fraud.</a:t>
            </a:r>
            <a:endParaRPr lang="en-IN" dirty="0">
              <a:solidFill>
                <a:schemeClr val="bg1"/>
              </a:solidFill>
            </a:endParaRPr>
          </a:p>
        </p:txBody>
      </p:sp>
      <p:sp>
        <p:nvSpPr>
          <p:cNvPr id="26" name="TextBox 25">
            <a:extLst>
              <a:ext uri="{FF2B5EF4-FFF2-40B4-BE49-F238E27FC236}">
                <a16:creationId xmlns:a16="http://schemas.microsoft.com/office/drawing/2014/main" id="{0B568B91-6D31-CA99-8052-BF7F042B2FF4}"/>
              </a:ext>
            </a:extLst>
          </p:cNvPr>
          <p:cNvSpPr txBox="1"/>
          <p:nvPr/>
        </p:nvSpPr>
        <p:spPr>
          <a:xfrm>
            <a:off x="7870353" y="6827984"/>
            <a:ext cx="5794342" cy="1200329"/>
          </a:xfrm>
          <a:prstGeom prst="rect">
            <a:avLst/>
          </a:prstGeom>
          <a:noFill/>
        </p:spPr>
        <p:txBody>
          <a:bodyPr wrap="square" rtlCol="0">
            <a:spAutoFit/>
          </a:bodyPr>
          <a:lstStyle/>
          <a:p>
            <a:r>
              <a:rPr lang="en-US" b="1" dirty="0">
                <a:solidFill>
                  <a:schemeClr val="bg1"/>
                </a:solidFill>
              </a:rPr>
              <a:t>View Bookings in Real-Time</a:t>
            </a:r>
          </a:p>
          <a:p>
            <a:br>
              <a:rPr lang="en-US" dirty="0">
                <a:solidFill>
                  <a:schemeClr val="bg1"/>
                </a:solidFill>
              </a:rPr>
            </a:br>
            <a:r>
              <a:rPr lang="en-US" dirty="0">
                <a:solidFill>
                  <a:schemeClr val="bg1"/>
                </a:solidFill>
              </a:rPr>
              <a:t>	Admins can track how many tickets are booked 	per event and filter by user info or ticket status.</a:t>
            </a:r>
            <a:endParaRPr lang="en-IN" dirty="0">
              <a:solidFill>
                <a:schemeClr val="bg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1141750" y="-1703388"/>
            <a:ext cx="10845800" cy="6100763"/>
          </a:xfrm>
          <a:prstGeom prst="rect">
            <a:avLst/>
          </a:prstGeom>
        </p:spPr>
      </p:pic>
      <p:sp>
        <p:nvSpPr>
          <p:cNvPr id="3" name="Text 0"/>
          <p:cNvSpPr/>
          <p:nvPr/>
        </p:nvSpPr>
        <p:spPr>
          <a:xfrm>
            <a:off x="864037" y="4249341"/>
            <a:ext cx="7938849"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System Architecture Overview</a:t>
            </a:r>
            <a:endParaRPr lang="en-US" sz="4300" dirty="0"/>
          </a:p>
        </p:txBody>
      </p:sp>
      <p:sp>
        <p:nvSpPr>
          <p:cNvPr id="4" name="Shape 1"/>
          <p:cNvSpPr/>
          <p:nvPr/>
        </p:nvSpPr>
        <p:spPr>
          <a:xfrm>
            <a:off x="864037" y="5305425"/>
            <a:ext cx="555427" cy="555427"/>
          </a:xfrm>
          <a:prstGeom prst="roundRect">
            <a:avLst>
              <a:gd name="adj" fmla="val 66675"/>
            </a:avLst>
          </a:prstGeom>
          <a:solidFill>
            <a:srgbClr val="0A081B"/>
          </a:solidFill>
          <a:ln w="30480">
            <a:solidFill>
              <a:srgbClr val="16FFBB"/>
            </a:solidFill>
            <a:prstDash val="solid"/>
          </a:ln>
        </p:spPr>
      </p:sp>
      <p:sp>
        <p:nvSpPr>
          <p:cNvPr id="5" name="Text 2"/>
          <p:cNvSpPr/>
          <p:nvPr/>
        </p:nvSpPr>
        <p:spPr>
          <a:xfrm>
            <a:off x="1666280" y="5390198"/>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Key Components</a:t>
            </a:r>
            <a:endParaRPr lang="en-US" sz="2150" dirty="0"/>
          </a:p>
        </p:txBody>
      </p:sp>
      <p:sp>
        <p:nvSpPr>
          <p:cNvPr id="6" name="Text 3"/>
          <p:cNvSpPr/>
          <p:nvPr/>
        </p:nvSpPr>
        <p:spPr>
          <a:xfrm>
            <a:off x="1666280" y="5881211"/>
            <a:ext cx="3292793"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Firebase Firestore stores tickets and events securely.</a:t>
            </a:r>
            <a:endParaRPr lang="en-US" sz="1900" dirty="0"/>
          </a:p>
        </p:txBody>
      </p:sp>
      <p:sp>
        <p:nvSpPr>
          <p:cNvPr id="7" name="Shape 4"/>
          <p:cNvSpPr/>
          <p:nvPr/>
        </p:nvSpPr>
        <p:spPr>
          <a:xfrm>
            <a:off x="5267682" y="5305425"/>
            <a:ext cx="555427" cy="555427"/>
          </a:xfrm>
          <a:prstGeom prst="roundRect">
            <a:avLst>
              <a:gd name="adj" fmla="val 66675"/>
            </a:avLst>
          </a:prstGeom>
          <a:solidFill>
            <a:srgbClr val="0A081B"/>
          </a:solidFill>
          <a:ln w="30480">
            <a:solidFill>
              <a:srgbClr val="29DDDA"/>
            </a:solidFill>
            <a:prstDash val="solid"/>
          </a:ln>
        </p:spPr>
      </p:sp>
      <p:sp>
        <p:nvSpPr>
          <p:cNvPr id="8" name="Text 5"/>
          <p:cNvSpPr/>
          <p:nvPr/>
        </p:nvSpPr>
        <p:spPr>
          <a:xfrm>
            <a:off x="6069925" y="5390198"/>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Functional Flow</a:t>
            </a:r>
            <a:endParaRPr lang="en-US" sz="2150" dirty="0"/>
          </a:p>
        </p:txBody>
      </p:sp>
      <p:sp>
        <p:nvSpPr>
          <p:cNvPr id="9" name="Text 6"/>
          <p:cNvSpPr/>
          <p:nvPr/>
        </p:nvSpPr>
        <p:spPr>
          <a:xfrm>
            <a:off x="6069925" y="5881211"/>
            <a:ext cx="3292793" cy="1185148"/>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Booking form → EmailJS sends tickets → QR API generates codes.</a:t>
            </a:r>
            <a:endParaRPr lang="en-US" sz="1900" dirty="0"/>
          </a:p>
        </p:txBody>
      </p:sp>
      <p:sp>
        <p:nvSpPr>
          <p:cNvPr id="10" name="Shape 7"/>
          <p:cNvSpPr/>
          <p:nvPr/>
        </p:nvSpPr>
        <p:spPr>
          <a:xfrm>
            <a:off x="9671328" y="5305425"/>
            <a:ext cx="555427" cy="555427"/>
          </a:xfrm>
          <a:prstGeom prst="roundRect">
            <a:avLst>
              <a:gd name="adj" fmla="val 66675"/>
            </a:avLst>
          </a:prstGeom>
          <a:solidFill>
            <a:srgbClr val="0A081B"/>
          </a:solidFill>
          <a:ln w="30480">
            <a:solidFill>
              <a:srgbClr val="37A7E7"/>
            </a:solidFill>
            <a:prstDash val="solid"/>
          </a:ln>
        </p:spPr>
      </p:sp>
      <p:sp>
        <p:nvSpPr>
          <p:cNvPr id="11" name="Text 8"/>
          <p:cNvSpPr/>
          <p:nvPr/>
        </p:nvSpPr>
        <p:spPr>
          <a:xfrm>
            <a:off x="10473571" y="5390198"/>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Admin Control</a:t>
            </a:r>
            <a:endParaRPr lang="en-US" sz="2150" dirty="0"/>
          </a:p>
        </p:txBody>
      </p:sp>
      <p:sp>
        <p:nvSpPr>
          <p:cNvPr id="12" name="Text 9"/>
          <p:cNvSpPr/>
          <p:nvPr/>
        </p:nvSpPr>
        <p:spPr>
          <a:xfrm>
            <a:off x="10473571" y="5881211"/>
            <a:ext cx="3292793" cy="790099"/>
          </a:xfrm>
          <a:prstGeom prst="rect">
            <a:avLst/>
          </a:prstGeom>
          <a:noFill/>
          <a:ln/>
        </p:spPr>
        <p:txBody>
          <a:bodyPr wrap="square" lIns="0" tIns="0" rIns="0" bIns="0" rtlCol="0" anchor="t"/>
          <a:lstStyle/>
          <a:p>
            <a:pPr marL="0" indent="0" algn="l">
              <a:lnSpc>
                <a:spcPts val="3100"/>
              </a:lnSpc>
              <a:buNone/>
            </a:pPr>
            <a:r>
              <a:rPr lang="en-US" sz="1900" dirty="0">
                <a:solidFill>
                  <a:srgbClr val="E0E4E6"/>
                </a:solidFill>
                <a:latin typeface="Barlow" pitchFamily="34" charset="0"/>
                <a:ea typeface="Barlow" pitchFamily="34" charset="-122"/>
                <a:cs typeface="Barlow" pitchFamily="34" charset="-120"/>
              </a:rPr>
              <a:t>Dashboard for event CRUD and ticket validation.</a:t>
            </a:r>
            <a:endParaRPr lang="en-US" sz="19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64037" y="2205752"/>
            <a:ext cx="5486400"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Features Of </a:t>
            </a:r>
            <a:r>
              <a:rPr lang="en-US" sz="4300" b="1" dirty="0" err="1">
                <a:solidFill>
                  <a:srgbClr val="F0FCFF"/>
                </a:solidFill>
                <a:latin typeface="Spline Sans Bold" pitchFamily="34" charset="0"/>
                <a:ea typeface="Spline Sans Bold" pitchFamily="34" charset="-122"/>
                <a:cs typeface="Spline Sans Bold" pitchFamily="34" charset="-120"/>
              </a:rPr>
              <a:t>EventTix</a:t>
            </a:r>
            <a:endParaRPr lang="en-US" sz="4300" dirty="0"/>
          </a:p>
        </p:txBody>
      </p:sp>
      <p:sp>
        <p:nvSpPr>
          <p:cNvPr id="3" name="Text 1"/>
          <p:cNvSpPr/>
          <p:nvPr/>
        </p:nvSpPr>
        <p:spPr>
          <a:xfrm>
            <a:off x="864037" y="350865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User Features</a:t>
            </a:r>
            <a:endParaRPr lang="en-US" sz="2150" dirty="0"/>
          </a:p>
        </p:txBody>
      </p:sp>
      <p:sp>
        <p:nvSpPr>
          <p:cNvPr id="4" name="Text 2"/>
          <p:cNvSpPr/>
          <p:nvPr/>
        </p:nvSpPr>
        <p:spPr>
          <a:xfrm>
            <a:off x="864037" y="409836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Real-time event listing</a:t>
            </a:r>
            <a:endParaRPr lang="en-US" sz="1900" dirty="0"/>
          </a:p>
        </p:txBody>
      </p:sp>
      <p:sp>
        <p:nvSpPr>
          <p:cNvPr id="5" name="Text 3"/>
          <p:cNvSpPr/>
          <p:nvPr/>
        </p:nvSpPr>
        <p:spPr>
          <a:xfrm>
            <a:off x="864037" y="457973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Secure booking form with card-style inputs</a:t>
            </a:r>
            <a:endParaRPr lang="en-US" sz="1900" dirty="0"/>
          </a:p>
        </p:txBody>
      </p:sp>
      <p:sp>
        <p:nvSpPr>
          <p:cNvPr id="6" name="Text 4"/>
          <p:cNvSpPr/>
          <p:nvPr/>
        </p:nvSpPr>
        <p:spPr>
          <a:xfrm>
            <a:off x="864037" y="506110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Email delivery with QR codes</a:t>
            </a:r>
            <a:endParaRPr lang="en-US" sz="1900" dirty="0"/>
          </a:p>
        </p:txBody>
      </p:sp>
      <p:sp>
        <p:nvSpPr>
          <p:cNvPr id="7" name="Text 5"/>
          <p:cNvSpPr/>
          <p:nvPr/>
        </p:nvSpPr>
        <p:spPr>
          <a:xfrm>
            <a:off x="864037" y="5542478"/>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Ticket dashboard for access</a:t>
            </a:r>
            <a:endParaRPr lang="en-US" sz="1900" dirty="0"/>
          </a:p>
        </p:txBody>
      </p:sp>
      <p:sp>
        <p:nvSpPr>
          <p:cNvPr id="8" name="Text 6"/>
          <p:cNvSpPr/>
          <p:nvPr/>
        </p:nvSpPr>
        <p:spPr>
          <a:xfrm>
            <a:off x="7623929" y="350865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F0FCFF"/>
                </a:solidFill>
                <a:latin typeface="Spline Sans Bold" pitchFamily="34" charset="0"/>
                <a:ea typeface="Spline Sans Bold" pitchFamily="34" charset="-122"/>
                <a:cs typeface="Spline Sans Bold" pitchFamily="34" charset="-120"/>
              </a:rPr>
              <a:t>Admin Features</a:t>
            </a:r>
            <a:endParaRPr lang="en-US" sz="2150" dirty="0"/>
          </a:p>
        </p:txBody>
      </p:sp>
      <p:sp>
        <p:nvSpPr>
          <p:cNvPr id="9" name="Text 7"/>
          <p:cNvSpPr/>
          <p:nvPr/>
        </p:nvSpPr>
        <p:spPr>
          <a:xfrm>
            <a:off x="7623929" y="409836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Firebase-based secure login</a:t>
            </a:r>
            <a:endParaRPr lang="en-US" sz="1900" dirty="0"/>
          </a:p>
        </p:txBody>
      </p:sp>
      <p:sp>
        <p:nvSpPr>
          <p:cNvPr id="10" name="Text 8"/>
          <p:cNvSpPr/>
          <p:nvPr/>
        </p:nvSpPr>
        <p:spPr>
          <a:xfrm>
            <a:off x="7623929" y="457973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CRUD event management</a:t>
            </a:r>
            <a:endParaRPr lang="en-US" sz="1900" dirty="0"/>
          </a:p>
        </p:txBody>
      </p:sp>
      <p:sp>
        <p:nvSpPr>
          <p:cNvPr id="11" name="Text 9"/>
          <p:cNvSpPr/>
          <p:nvPr/>
        </p:nvSpPr>
        <p:spPr>
          <a:xfrm>
            <a:off x="7623929" y="5061109"/>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QR code/manual ticket verification</a:t>
            </a:r>
            <a:endParaRPr lang="en-US" sz="1900" dirty="0"/>
          </a:p>
        </p:txBody>
      </p:sp>
      <p:sp>
        <p:nvSpPr>
          <p:cNvPr id="12" name="Text 10"/>
          <p:cNvSpPr/>
          <p:nvPr/>
        </p:nvSpPr>
        <p:spPr>
          <a:xfrm>
            <a:off x="7623929" y="5542478"/>
            <a:ext cx="6150054" cy="395049"/>
          </a:xfrm>
          <a:prstGeom prst="rect">
            <a:avLst/>
          </a:prstGeom>
          <a:noFill/>
          <a:ln/>
        </p:spPr>
        <p:txBody>
          <a:bodyPr wrap="none" lIns="0" tIns="0" rIns="0" bIns="0" rtlCol="0" anchor="t"/>
          <a:lstStyle/>
          <a:p>
            <a:pPr marL="342900" indent="-342900" algn="l">
              <a:lnSpc>
                <a:spcPts val="3100"/>
              </a:lnSpc>
              <a:buSzPct val="100000"/>
              <a:buChar char="•"/>
            </a:pPr>
            <a:r>
              <a:rPr lang="en-US" sz="1900" dirty="0">
                <a:solidFill>
                  <a:srgbClr val="E0E4E6"/>
                </a:solidFill>
                <a:latin typeface="Barlow" pitchFamily="34" charset="0"/>
                <a:ea typeface="Barlow" pitchFamily="34" charset="-122"/>
                <a:cs typeface="Barlow" pitchFamily="34" charset="-120"/>
              </a:rPr>
              <a:t>Special pass generation</a:t>
            </a:r>
            <a:endParaRPr lang="en-US" sz="1900" dirty="0"/>
          </a:p>
        </p:txBody>
      </p:sp>
      <p:sp>
        <p:nvSpPr>
          <p:cNvPr id="13" name="TextBox 12">
            <a:extLst>
              <a:ext uri="{FF2B5EF4-FFF2-40B4-BE49-F238E27FC236}">
                <a16:creationId xmlns:a16="http://schemas.microsoft.com/office/drawing/2014/main" id="{29099B00-2965-92B2-ADEF-9865D3B38170}"/>
              </a:ext>
            </a:extLst>
          </p:cNvPr>
          <p:cNvSpPr txBox="1"/>
          <p:nvPr/>
        </p:nvSpPr>
        <p:spPr>
          <a:xfrm>
            <a:off x="4114800" y="-107950"/>
            <a:ext cx="5645150" cy="3158688"/>
          </a:xfrm>
          <a:prstGeom prst="rect">
            <a:avLst/>
          </a:prstGeom>
          <a:blipFill dpi="0" rotWithShape="1">
            <a:blip r:embed="rId3">
              <a:extLst>
                <a:ext uri="{28A0092B-C50C-407E-A947-70E740481C1C}">
                  <a14:useLocalDpi xmlns:a14="http://schemas.microsoft.com/office/drawing/2010/main" val="0"/>
                </a:ext>
              </a:extLst>
            </a:blip>
            <a:srcRect/>
            <a:stretch>
              <a:fillRect/>
            </a:stretch>
          </a:blipFill>
        </p:spPr>
        <p:txBody>
          <a:bodyPr wrap="square" rtlCol="0">
            <a:spAutoFit/>
          </a:bodyPr>
          <a:lstStyle/>
          <a:p>
            <a:endParaRPr lang="en-IN"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p:cNvPicPr>
            <a:picLocks noChangeAspect="1"/>
          </p:cNvPicPr>
          <p:nvPr/>
        </p:nvPicPr>
        <p:blipFill>
          <a:blip r:embed="rId3"/>
          <a:srcRect/>
          <a:stretch/>
        </p:blipFill>
        <p:spPr>
          <a:xfrm>
            <a:off x="8070294" y="0"/>
            <a:ext cx="6560106" cy="8158766"/>
          </a:xfrm>
          <a:prstGeom prst="rect">
            <a:avLst/>
          </a:prstGeom>
        </p:spPr>
      </p:pic>
      <p:sp>
        <p:nvSpPr>
          <p:cNvPr id="3" name="Text 0"/>
          <p:cNvSpPr/>
          <p:nvPr/>
        </p:nvSpPr>
        <p:spPr>
          <a:xfrm>
            <a:off x="864037" y="762953"/>
            <a:ext cx="6560106"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Workflow &amp; User Journey</a:t>
            </a:r>
            <a:endParaRPr lang="en-US" sz="4300" dirty="0"/>
          </a:p>
        </p:txBody>
      </p:sp>
      <p:pic>
        <p:nvPicPr>
          <p:cNvPr id="4" name="Image 1" descr="preencoded.png"/>
          <p:cNvPicPr>
            <a:picLocks noChangeAspect="1"/>
          </p:cNvPicPr>
          <p:nvPr/>
        </p:nvPicPr>
        <p:blipFill>
          <a:blip r:embed="rId4"/>
          <a:stretch>
            <a:fillRect/>
          </a:stretch>
        </p:blipFill>
        <p:spPr>
          <a:xfrm>
            <a:off x="864037" y="1819037"/>
            <a:ext cx="1234440" cy="2823805"/>
          </a:xfrm>
          <a:prstGeom prst="rect">
            <a:avLst/>
          </a:prstGeom>
        </p:spPr>
      </p:pic>
      <p:sp>
        <p:nvSpPr>
          <p:cNvPr id="5" name="Text 1"/>
          <p:cNvSpPr/>
          <p:nvPr/>
        </p:nvSpPr>
        <p:spPr>
          <a:xfrm>
            <a:off x="2468761" y="2065853"/>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User Workflow</a:t>
            </a:r>
            <a:endParaRPr lang="en-US" sz="2150" dirty="0"/>
          </a:p>
        </p:txBody>
      </p:sp>
      <p:sp>
        <p:nvSpPr>
          <p:cNvPr id="6" name="Text 2"/>
          <p:cNvSpPr/>
          <p:nvPr/>
        </p:nvSpPr>
        <p:spPr>
          <a:xfrm>
            <a:off x="2468761" y="2556867"/>
            <a:ext cx="5811203"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a:pPr>
            <a:r>
              <a:rPr lang="en-US" sz="1900" dirty="0">
                <a:solidFill>
                  <a:srgbClr val="E0E4E6"/>
                </a:solidFill>
                <a:latin typeface="Barlow" pitchFamily="34" charset="0"/>
                <a:ea typeface="Barlow" pitchFamily="34" charset="-122"/>
                <a:cs typeface="Barlow" pitchFamily="34" charset="-120"/>
              </a:rPr>
              <a:t>Browse events</a:t>
            </a:r>
            <a:endParaRPr lang="en-US" sz="1900" dirty="0"/>
          </a:p>
        </p:txBody>
      </p:sp>
      <p:sp>
        <p:nvSpPr>
          <p:cNvPr id="7" name="Text 3"/>
          <p:cNvSpPr/>
          <p:nvPr/>
        </p:nvSpPr>
        <p:spPr>
          <a:xfrm>
            <a:off x="2468761" y="3038237"/>
            <a:ext cx="5811203"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startAt="2"/>
            </a:pPr>
            <a:r>
              <a:rPr lang="en-US" sz="1900" dirty="0">
                <a:solidFill>
                  <a:srgbClr val="E0E4E6"/>
                </a:solidFill>
                <a:latin typeface="Barlow" pitchFamily="34" charset="0"/>
                <a:ea typeface="Barlow" pitchFamily="34" charset="-122"/>
                <a:cs typeface="Barlow" pitchFamily="34" charset="-120"/>
              </a:rPr>
              <a:t>Book ticket with details</a:t>
            </a:r>
            <a:endParaRPr lang="en-US" sz="1900" dirty="0"/>
          </a:p>
        </p:txBody>
      </p:sp>
      <p:sp>
        <p:nvSpPr>
          <p:cNvPr id="8" name="Text 4"/>
          <p:cNvSpPr/>
          <p:nvPr/>
        </p:nvSpPr>
        <p:spPr>
          <a:xfrm>
            <a:off x="2468761" y="3532485"/>
            <a:ext cx="5811203"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startAt="3"/>
            </a:pPr>
            <a:r>
              <a:rPr lang="en-US" sz="1900" dirty="0">
                <a:solidFill>
                  <a:srgbClr val="E0E4E6"/>
                </a:solidFill>
                <a:latin typeface="Barlow" pitchFamily="34" charset="0"/>
                <a:ea typeface="Barlow" pitchFamily="34" charset="-122"/>
                <a:cs typeface="Barlow" pitchFamily="34" charset="-120"/>
              </a:rPr>
              <a:t>Receive ticket email</a:t>
            </a:r>
            <a:endParaRPr lang="en-US" sz="1900" dirty="0"/>
          </a:p>
        </p:txBody>
      </p:sp>
      <p:sp>
        <p:nvSpPr>
          <p:cNvPr id="9" name="Text 5"/>
          <p:cNvSpPr/>
          <p:nvPr/>
        </p:nvSpPr>
        <p:spPr>
          <a:xfrm>
            <a:off x="2468761" y="4000976"/>
            <a:ext cx="5811203"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startAt="4"/>
            </a:pPr>
            <a:r>
              <a:rPr lang="en-US" sz="1900" dirty="0">
                <a:solidFill>
                  <a:srgbClr val="E0E4E6"/>
                </a:solidFill>
                <a:latin typeface="Barlow" pitchFamily="34" charset="0"/>
                <a:ea typeface="Barlow" pitchFamily="34" charset="-122"/>
                <a:cs typeface="Barlow" pitchFamily="34" charset="-120"/>
              </a:rPr>
              <a:t>Use QR or Ticket ID for entry</a:t>
            </a:r>
            <a:endParaRPr lang="en-US" sz="1900" dirty="0"/>
          </a:p>
        </p:txBody>
      </p:sp>
      <p:pic>
        <p:nvPicPr>
          <p:cNvPr id="10" name="Image 2" descr="preencoded.png"/>
          <p:cNvPicPr>
            <a:picLocks noChangeAspect="1"/>
          </p:cNvPicPr>
          <p:nvPr/>
        </p:nvPicPr>
        <p:blipFill>
          <a:blip r:embed="rId5"/>
          <a:stretch>
            <a:fillRect/>
          </a:stretch>
        </p:blipFill>
        <p:spPr>
          <a:xfrm>
            <a:off x="864037" y="4642842"/>
            <a:ext cx="1234440" cy="2823805"/>
          </a:xfrm>
          <a:prstGeom prst="rect">
            <a:avLst/>
          </a:prstGeom>
        </p:spPr>
      </p:pic>
      <p:sp>
        <p:nvSpPr>
          <p:cNvPr id="11" name="Text 6"/>
          <p:cNvSpPr/>
          <p:nvPr/>
        </p:nvSpPr>
        <p:spPr>
          <a:xfrm>
            <a:off x="2468761" y="4889659"/>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Admin Workflow</a:t>
            </a:r>
            <a:endParaRPr lang="en-US" sz="2150" dirty="0"/>
          </a:p>
        </p:txBody>
      </p:sp>
      <p:sp>
        <p:nvSpPr>
          <p:cNvPr id="12" name="Text 7"/>
          <p:cNvSpPr/>
          <p:nvPr/>
        </p:nvSpPr>
        <p:spPr>
          <a:xfrm>
            <a:off x="2468761" y="5380673"/>
            <a:ext cx="5811203"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a:pPr>
            <a:r>
              <a:rPr lang="en-US" sz="1900" dirty="0">
                <a:solidFill>
                  <a:srgbClr val="E0E4E6"/>
                </a:solidFill>
                <a:latin typeface="Barlow" pitchFamily="34" charset="0"/>
                <a:ea typeface="Barlow" pitchFamily="34" charset="-122"/>
                <a:cs typeface="Barlow" pitchFamily="34" charset="-120"/>
              </a:rPr>
              <a:t>Login to dashboard</a:t>
            </a:r>
            <a:endParaRPr lang="en-US" sz="1900" dirty="0"/>
          </a:p>
        </p:txBody>
      </p:sp>
      <p:sp>
        <p:nvSpPr>
          <p:cNvPr id="13" name="Text 8"/>
          <p:cNvSpPr/>
          <p:nvPr/>
        </p:nvSpPr>
        <p:spPr>
          <a:xfrm>
            <a:off x="2468761" y="5862042"/>
            <a:ext cx="5811203"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startAt="2"/>
            </a:pPr>
            <a:r>
              <a:rPr lang="en-US" sz="1900" dirty="0">
                <a:solidFill>
                  <a:srgbClr val="E0E4E6"/>
                </a:solidFill>
                <a:latin typeface="Barlow" pitchFamily="34" charset="0"/>
                <a:ea typeface="Barlow" pitchFamily="34" charset="-122"/>
                <a:cs typeface="Barlow" pitchFamily="34" charset="-120"/>
              </a:rPr>
              <a:t>Manage events and tickets</a:t>
            </a:r>
            <a:endParaRPr lang="en-US" sz="1900" dirty="0"/>
          </a:p>
        </p:txBody>
      </p:sp>
      <p:sp>
        <p:nvSpPr>
          <p:cNvPr id="14" name="Text 9"/>
          <p:cNvSpPr/>
          <p:nvPr/>
        </p:nvSpPr>
        <p:spPr>
          <a:xfrm>
            <a:off x="2468761" y="6343412"/>
            <a:ext cx="5811203"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startAt="3"/>
            </a:pPr>
            <a:r>
              <a:rPr lang="en-US" sz="1900" dirty="0">
                <a:solidFill>
                  <a:srgbClr val="E0E4E6"/>
                </a:solidFill>
                <a:latin typeface="Barlow" pitchFamily="34" charset="0"/>
                <a:ea typeface="Barlow" pitchFamily="34" charset="-122"/>
                <a:cs typeface="Barlow" pitchFamily="34" charset="-120"/>
              </a:rPr>
              <a:t>Validate tickets at entry</a:t>
            </a:r>
            <a:endParaRPr lang="en-US" sz="1900" dirty="0"/>
          </a:p>
        </p:txBody>
      </p:sp>
      <p:sp>
        <p:nvSpPr>
          <p:cNvPr id="15" name="Text 10"/>
          <p:cNvSpPr/>
          <p:nvPr/>
        </p:nvSpPr>
        <p:spPr>
          <a:xfrm>
            <a:off x="2468761" y="6824782"/>
            <a:ext cx="5811203" cy="395049"/>
          </a:xfrm>
          <a:prstGeom prst="rect">
            <a:avLst/>
          </a:prstGeom>
          <a:noFill/>
          <a:ln/>
        </p:spPr>
        <p:txBody>
          <a:bodyPr wrap="none" lIns="0" tIns="0" rIns="0" bIns="0" rtlCol="0" anchor="t"/>
          <a:lstStyle/>
          <a:p>
            <a:pPr marL="342900" indent="-342900" algn="l">
              <a:lnSpc>
                <a:spcPts val="3100"/>
              </a:lnSpc>
              <a:buSzPct val="100000"/>
              <a:buFont typeface="+mj-lt"/>
              <a:buAutoNum type="arabicPeriod" startAt="4"/>
            </a:pPr>
            <a:r>
              <a:rPr lang="en-US" sz="1900" dirty="0">
                <a:solidFill>
                  <a:srgbClr val="E0E4E6"/>
                </a:solidFill>
                <a:latin typeface="Barlow" pitchFamily="34" charset="0"/>
                <a:ea typeface="Barlow" pitchFamily="34" charset="-122"/>
                <a:cs typeface="Barlow" pitchFamily="34" charset="-120"/>
              </a:rPr>
              <a:t>Mark tickets as used</a:t>
            </a:r>
            <a:endParaRPr lang="en-US" sz="19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64037" y="1211467"/>
            <a:ext cx="7001589" cy="685800"/>
          </a:xfrm>
          <a:prstGeom prst="rect">
            <a:avLst/>
          </a:prstGeom>
          <a:noFill/>
          <a:ln/>
        </p:spPr>
        <p:txBody>
          <a:bodyPr wrap="none" lIns="0" tIns="0" rIns="0" bIns="0" rtlCol="0" anchor="t"/>
          <a:lstStyle/>
          <a:p>
            <a:pPr marL="0" indent="0" algn="l">
              <a:lnSpc>
                <a:spcPts val="5400"/>
              </a:lnSpc>
              <a:buNone/>
            </a:pPr>
            <a:r>
              <a:rPr lang="en-US" sz="4300" b="1" dirty="0">
                <a:solidFill>
                  <a:srgbClr val="F0FCFF"/>
                </a:solidFill>
                <a:latin typeface="Spline Sans Bold" pitchFamily="34" charset="0"/>
                <a:ea typeface="Spline Sans Bold" pitchFamily="34" charset="-122"/>
                <a:cs typeface="Spline Sans Bold" pitchFamily="34" charset="-120"/>
              </a:rPr>
              <a:t>UI Overview &amp; Screenshots</a:t>
            </a:r>
            <a:endParaRPr lang="en-US" sz="4300" dirty="0"/>
          </a:p>
        </p:txBody>
      </p:sp>
      <p:sp>
        <p:nvSpPr>
          <p:cNvPr id="4" name="Text 1"/>
          <p:cNvSpPr/>
          <p:nvPr/>
        </p:nvSpPr>
        <p:spPr>
          <a:xfrm>
            <a:off x="1591683" y="4395564"/>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Home Page</a:t>
            </a:r>
            <a:endParaRPr lang="en-US" sz="2150" dirty="0"/>
          </a:p>
        </p:txBody>
      </p:sp>
      <p:sp>
        <p:nvSpPr>
          <p:cNvPr id="6" name="Text 2"/>
          <p:cNvSpPr/>
          <p:nvPr/>
        </p:nvSpPr>
        <p:spPr>
          <a:xfrm>
            <a:off x="4971695" y="4395564"/>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Login Page</a:t>
            </a:r>
            <a:endParaRPr lang="en-US" sz="2150" dirty="0"/>
          </a:p>
        </p:txBody>
      </p:sp>
      <p:sp>
        <p:nvSpPr>
          <p:cNvPr id="8" name="Text 3"/>
          <p:cNvSpPr/>
          <p:nvPr/>
        </p:nvSpPr>
        <p:spPr>
          <a:xfrm>
            <a:off x="8351707" y="4395564"/>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Ticket Email</a:t>
            </a:r>
            <a:endParaRPr lang="en-US" sz="2150" dirty="0"/>
          </a:p>
        </p:txBody>
      </p:sp>
      <p:sp>
        <p:nvSpPr>
          <p:cNvPr id="10" name="Text 4"/>
          <p:cNvSpPr/>
          <p:nvPr/>
        </p:nvSpPr>
        <p:spPr>
          <a:xfrm>
            <a:off x="11441882" y="4395564"/>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Admin Dashboard</a:t>
            </a:r>
            <a:endParaRPr lang="en-US" sz="2150" dirty="0"/>
          </a:p>
        </p:txBody>
      </p:sp>
      <p:sp>
        <p:nvSpPr>
          <p:cNvPr id="12" name="Text 1">
            <a:extLst>
              <a:ext uri="{FF2B5EF4-FFF2-40B4-BE49-F238E27FC236}">
                <a16:creationId xmlns:a16="http://schemas.microsoft.com/office/drawing/2014/main" id="{0A5852B5-8C90-AD65-9C79-9BFEDD950EB2}"/>
              </a:ext>
            </a:extLst>
          </p:cNvPr>
          <p:cNvSpPr/>
          <p:nvPr/>
        </p:nvSpPr>
        <p:spPr>
          <a:xfrm>
            <a:off x="1591683" y="7046466"/>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User Dashboard</a:t>
            </a:r>
            <a:endParaRPr lang="en-US" sz="2150" dirty="0"/>
          </a:p>
        </p:txBody>
      </p:sp>
      <p:sp>
        <p:nvSpPr>
          <p:cNvPr id="14" name="Text 2">
            <a:extLst>
              <a:ext uri="{FF2B5EF4-FFF2-40B4-BE49-F238E27FC236}">
                <a16:creationId xmlns:a16="http://schemas.microsoft.com/office/drawing/2014/main" id="{1B3A774C-9AB7-F2DB-98FC-8FD666195AEC}"/>
              </a:ext>
            </a:extLst>
          </p:cNvPr>
          <p:cNvSpPr/>
          <p:nvPr/>
        </p:nvSpPr>
        <p:spPr>
          <a:xfrm>
            <a:off x="4804216" y="7046466"/>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Payment Page</a:t>
            </a:r>
            <a:endParaRPr lang="en-US" sz="2150" dirty="0"/>
          </a:p>
        </p:txBody>
      </p:sp>
      <p:sp>
        <p:nvSpPr>
          <p:cNvPr id="16" name="Text 3">
            <a:extLst>
              <a:ext uri="{FF2B5EF4-FFF2-40B4-BE49-F238E27FC236}">
                <a16:creationId xmlns:a16="http://schemas.microsoft.com/office/drawing/2014/main" id="{FEDBE76B-FBB9-0BAF-B589-01384A700D4E}"/>
              </a:ext>
            </a:extLst>
          </p:cNvPr>
          <p:cNvSpPr/>
          <p:nvPr/>
        </p:nvSpPr>
        <p:spPr>
          <a:xfrm>
            <a:off x="8351707" y="7046466"/>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Event Detail</a:t>
            </a:r>
            <a:endParaRPr lang="en-US" sz="2150" dirty="0"/>
          </a:p>
        </p:txBody>
      </p:sp>
      <p:sp>
        <p:nvSpPr>
          <p:cNvPr id="18" name="Text 4">
            <a:extLst>
              <a:ext uri="{FF2B5EF4-FFF2-40B4-BE49-F238E27FC236}">
                <a16:creationId xmlns:a16="http://schemas.microsoft.com/office/drawing/2014/main" id="{1A2D3E4B-9BC8-8E3C-C8E3-4E97B9D0F52D}"/>
              </a:ext>
            </a:extLst>
          </p:cNvPr>
          <p:cNvSpPr/>
          <p:nvPr/>
        </p:nvSpPr>
        <p:spPr>
          <a:xfrm>
            <a:off x="11029132" y="6989316"/>
            <a:ext cx="2743200" cy="342900"/>
          </a:xfrm>
          <a:prstGeom prst="rect">
            <a:avLst/>
          </a:prstGeom>
          <a:noFill/>
          <a:ln/>
        </p:spPr>
        <p:txBody>
          <a:bodyPr wrap="none" lIns="0" tIns="0" rIns="0" bIns="0" rtlCol="0" anchor="t"/>
          <a:lstStyle/>
          <a:p>
            <a:pPr marL="0" indent="0" algn="l">
              <a:lnSpc>
                <a:spcPts val="2700"/>
              </a:lnSpc>
              <a:buNone/>
            </a:pPr>
            <a:r>
              <a:rPr lang="en-US" sz="2150" b="1" dirty="0">
                <a:solidFill>
                  <a:srgbClr val="E0E4E6"/>
                </a:solidFill>
                <a:latin typeface="Spline Sans Bold" pitchFamily="34" charset="0"/>
                <a:ea typeface="Spline Sans Bold" pitchFamily="34" charset="-122"/>
                <a:cs typeface="Spline Sans Bold" pitchFamily="34" charset="-120"/>
              </a:rPr>
              <a:t>Ticket Verification Page</a:t>
            </a:r>
            <a:endParaRPr lang="en-US" sz="2150" dirty="0"/>
          </a:p>
        </p:txBody>
      </p:sp>
      <p:sp>
        <p:nvSpPr>
          <p:cNvPr id="21" name="Rectangle: Rounded Corners 20">
            <a:extLst>
              <a:ext uri="{FF2B5EF4-FFF2-40B4-BE49-F238E27FC236}">
                <a16:creationId xmlns:a16="http://schemas.microsoft.com/office/drawing/2014/main" id="{D01823D2-B907-854B-B2E3-E05D32ADEE17}"/>
              </a:ext>
            </a:extLst>
          </p:cNvPr>
          <p:cNvSpPr/>
          <p:nvPr/>
        </p:nvSpPr>
        <p:spPr>
          <a:xfrm>
            <a:off x="864037" y="5076109"/>
            <a:ext cx="2994065" cy="1850469"/>
          </a:xfrm>
          <a:prstGeom prst="roundRect">
            <a:avLst/>
          </a:prstGeom>
          <a:blipFill dpi="0" rotWithShape="1">
            <a:blip r:embed="rId3">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2" name="Rectangle: Rounded Corners 21">
            <a:extLst>
              <a:ext uri="{FF2B5EF4-FFF2-40B4-BE49-F238E27FC236}">
                <a16:creationId xmlns:a16="http://schemas.microsoft.com/office/drawing/2014/main" id="{1146680F-3E6C-4586-D6A9-24CA31848D89}"/>
              </a:ext>
            </a:extLst>
          </p:cNvPr>
          <p:cNvSpPr/>
          <p:nvPr/>
        </p:nvSpPr>
        <p:spPr>
          <a:xfrm>
            <a:off x="4166711" y="2425207"/>
            <a:ext cx="2994065" cy="1850469"/>
          </a:xfrm>
          <a:prstGeom prst="roundRect">
            <a:avLst/>
          </a:prstGeom>
          <a:blipFill dpi="0" rotWithShape="1">
            <a:blip r:embed="rId4">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Rounded Corners 22">
            <a:extLst>
              <a:ext uri="{FF2B5EF4-FFF2-40B4-BE49-F238E27FC236}">
                <a16:creationId xmlns:a16="http://schemas.microsoft.com/office/drawing/2014/main" id="{82B9D5FB-3476-C51A-6B91-EAAAE0A572B6}"/>
              </a:ext>
            </a:extLst>
          </p:cNvPr>
          <p:cNvSpPr/>
          <p:nvPr/>
        </p:nvSpPr>
        <p:spPr>
          <a:xfrm>
            <a:off x="7469385" y="2484156"/>
            <a:ext cx="2994065" cy="1850469"/>
          </a:xfrm>
          <a:prstGeom prst="roundRect">
            <a:avLst/>
          </a:prstGeom>
          <a:blipFill dpi="0" rotWithShape="1">
            <a:blip r:embed="rId5">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4" name="Rectangle: Rounded Corners 23">
            <a:extLst>
              <a:ext uri="{FF2B5EF4-FFF2-40B4-BE49-F238E27FC236}">
                <a16:creationId xmlns:a16="http://schemas.microsoft.com/office/drawing/2014/main" id="{2B3B5BE5-2BA0-B6C6-64E4-EB3E770D8B29}"/>
              </a:ext>
            </a:extLst>
          </p:cNvPr>
          <p:cNvSpPr/>
          <p:nvPr/>
        </p:nvSpPr>
        <p:spPr>
          <a:xfrm>
            <a:off x="10830254" y="2484155"/>
            <a:ext cx="2994065" cy="1850469"/>
          </a:xfrm>
          <a:prstGeom prst="roundRect">
            <a:avLst/>
          </a:prstGeom>
          <a:blipFill dpi="0" rotWithShape="1">
            <a:blip r:embed="rId6">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E1E41CD0-AAF6-49A6-5D54-AB033A1C8FFA}"/>
              </a:ext>
            </a:extLst>
          </p:cNvPr>
          <p:cNvSpPr/>
          <p:nvPr/>
        </p:nvSpPr>
        <p:spPr>
          <a:xfrm>
            <a:off x="10830254" y="5076109"/>
            <a:ext cx="2994065" cy="1850469"/>
          </a:xfrm>
          <a:prstGeom prst="roundRect">
            <a:avLst/>
          </a:prstGeom>
          <a:blipFill dpi="0" rotWithShape="1">
            <a:blip r:embed="rId7">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Rectangle: Rounded Corners 25">
            <a:extLst>
              <a:ext uri="{FF2B5EF4-FFF2-40B4-BE49-F238E27FC236}">
                <a16:creationId xmlns:a16="http://schemas.microsoft.com/office/drawing/2014/main" id="{6BB4963A-9764-82EE-A912-0DED8592B698}"/>
              </a:ext>
            </a:extLst>
          </p:cNvPr>
          <p:cNvSpPr/>
          <p:nvPr/>
        </p:nvSpPr>
        <p:spPr>
          <a:xfrm>
            <a:off x="7533460" y="5074119"/>
            <a:ext cx="2994065" cy="1850469"/>
          </a:xfrm>
          <a:prstGeom prst="roundRect">
            <a:avLst/>
          </a:prstGeom>
          <a:blipFill dpi="0" rotWithShape="1">
            <a:blip r:embed="rId8">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7" name="Rectangle: Rounded Corners 26">
            <a:extLst>
              <a:ext uri="{FF2B5EF4-FFF2-40B4-BE49-F238E27FC236}">
                <a16:creationId xmlns:a16="http://schemas.microsoft.com/office/drawing/2014/main" id="{B34D5C27-F74E-DD0F-945A-F7277B8A80EC}"/>
              </a:ext>
            </a:extLst>
          </p:cNvPr>
          <p:cNvSpPr/>
          <p:nvPr/>
        </p:nvSpPr>
        <p:spPr>
          <a:xfrm>
            <a:off x="4198748" y="5076109"/>
            <a:ext cx="2994065" cy="1850469"/>
          </a:xfrm>
          <a:prstGeom prst="roundRect">
            <a:avLst/>
          </a:prstGeom>
          <a:blipFill dpi="0" rotWithShape="1">
            <a:blip r:embed="rId9">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8" name="Rectangle: Rounded Corners 27">
            <a:extLst>
              <a:ext uri="{FF2B5EF4-FFF2-40B4-BE49-F238E27FC236}">
                <a16:creationId xmlns:a16="http://schemas.microsoft.com/office/drawing/2014/main" id="{0624A7C8-AD79-DECC-3B3C-614F0D4FEB39}"/>
              </a:ext>
            </a:extLst>
          </p:cNvPr>
          <p:cNvSpPr/>
          <p:nvPr/>
        </p:nvSpPr>
        <p:spPr>
          <a:xfrm>
            <a:off x="806081" y="2484156"/>
            <a:ext cx="2994065" cy="1850469"/>
          </a:xfrm>
          <a:prstGeom prst="roundRect">
            <a:avLst/>
          </a:prstGeom>
          <a:blipFill dpi="0" rotWithShape="1">
            <a:blip r:embed="rId10">
              <a:extLst>
                <a:ext uri="{28A0092B-C50C-407E-A947-70E740481C1C}">
                  <a14:useLocalDpi xmlns:a14="http://schemas.microsoft.com/office/drawing/2010/main" val="0"/>
                </a:ext>
              </a:extLst>
            </a:blip>
            <a:srcRect/>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TotalTime>
  <Words>873</Words>
  <Application>Microsoft Office PowerPoint</Application>
  <PresentationFormat>Custom</PresentationFormat>
  <Paragraphs>133</Paragraphs>
  <Slides>12</Slides>
  <Notes>10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Century Gothic</vt:lpstr>
      <vt:lpstr>Wingdings</vt:lpstr>
      <vt:lpstr>Arial Black</vt:lpstr>
      <vt:lpstr>Arial</vt:lpstr>
      <vt:lpstr>Barlow</vt:lpstr>
      <vt:lpstr>Spline Sans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MANISH SHARMA</cp:lastModifiedBy>
  <cp:revision>9</cp:revision>
  <dcterms:created xsi:type="dcterms:W3CDTF">2025-05-26T07:26:06Z</dcterms:created>
  <dcterms:modified xsi:type="dcterms:W3CDTF">2025-05-26T15:33:53Z</dcterms:modified>
</cp:coreProperties>
</file>